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7" r:id="rId3"/>
    <p:sldId id="270" r:id="rId4"/>
    <p:sldId id="271" r:id="rId5"/>
    <p:sldId id="278" r:id="rId6"/>
    <p:sldId id="279" r:id="rId7"/>
    <p:sldId id="280" r:id="rId8"/>
    <p:sldId id="281" r:id="rId9"/>
    <p:sldId id="261" r:id="rId10"/>
    <p:sldId id="262" r:id="rId11"/>
    <p:sldId id="263" r:id="rId12"/>
    <p:sldId id="264" r:id="rId13"/>
    <p:sldId id="265" r:id="rId14"/>
    <p:sldId id="266" r:id="rId15"/>
    <p:sldId id="267" r:id="rId16"/>
    <p:sldId id="269" r:id="rId17"/>
    <p:sldId id="274" r:id="rId18"/>
    <p:sldId id="272"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2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7B283-02BA-7144-A540-A10FA118E9E1}"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41243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B283-02BA-7144-A540-A10FA118E9E1}"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85966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B283-02BA-7144-A540-A10FA118E9E1}"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154743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1EA2DD9-4275-3947-86EA-15BE3F19BF0C}" type="slidenum">
              <a:rPr lang="en-GB"/>
              <a:pPr/>
              <a:t>‹#›</a:t>
            </a:fld>
            <a:endParaRPr lang="en-GB"/>
          </a:p>
        </p:txBody>
      </p:sp>
    </p:spTree>
    <p:extLst>
      <p:ext uri="{BB962C8B-B14F-4D97-AF65-F5344CB8AC3E}">
        <p14:creationId xmlns:p14="http://schemas.microsoft.com/office/powerpoint/2010/main" val="39255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B283-02BA-7144-A540-A10FA118E9E1}"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73356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7B283-02BA-7144-A540-A10FA118E9E1}"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19677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7B283-02BA-7144-A540-A10FA118E9E1}"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62911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7B283-02BA-7144-A540-A10FA118E9E1}"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257398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B283-02BA-7144-A540-A10FA118E9E1}"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79739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7B283-02BA-7144-A540-A10FA118E9E1}"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155551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7B283-02BA-7144-A540-A10FA118E9E1}"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84179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7B283-02BA-7144-A540-A10FA118E9E1}"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16D1B-FCAD-0741-8BA3-935C148E6573}" type="slidenum">
              <a:rPr lang="en-US" smtClean="0"/>
              <a:t>‹#›</a:t>
            </a:fld>
            <a:endParaRPr lang="en-US"/>
          </a:p>
        </p:txBody>
      </p:sp>
    </p:spTree>
    <p:extLst>
      <p:ext uri="{BB962C8B-B14F-4D97-AF65-F5344CB8AC3E}">
        <p14:creationId xmlns:p14="http://schemas.microsoft.com/office/powerpoint/2010/main" val="3835889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7B283-02BA-7144-A540-A10FA118E9E1}" type="datetimeFigureOut">
              <a:rPr lang="en-US" smtClean="0"/>
              <a:t>9/4/15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16D1B-FCAD-0741-8BA3-935C148E6573}" type="slidenum">
              <a:rPr lang="en-US" smtClean="0"/>
              <a:t>‹#›</a:t>
            </a:fld>
            <a:endParaRPr lang="en-US"/>
          </a:p>
        </p:txBody>
      </p:sp>
    </p:spTree>
    <p:extLst>
      <p:ext uri="{BB962C8B-B14F-4D97-AF65-F5344CB8AC3E}">
        <p14:creationId xmlns:p14="http://schemas.microsoft.com/office/powerpoint/2010/main" val="78353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hyperlink" Target="http://www.youtube.com/watch?v=2-3J6JGN-_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hyperlink" Target="http://en.wikipedia.org/wiki/Stem_cel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commons.wikimedia.org/wiki/File:Stemcelldifferentiaion.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www.ns.umich.edu/stemcells/022706_Intro.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s.umich.edu/stemcells/022706_Intro.html" TargetMode="Externa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outreach.mcb.harvard.edu/animations/thera7c.swf" TargetMode="Externa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hyperlink" Target="http://en.wikipedia.org/wiki/Pluripotential_hemopoietic_stem_cell" TargetMode="External"/><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cienceblogs.com/notrocketscience/2008/08/stem_cells_created_from_als_patient_and_used_to_make_neurons.php" TargetMode="External"/><Relationship Id="rId4" Type="http://schemas.openxmlformats.org/officeDocument/2006/relationships/image" Target="../media/image19.png"/><Relationship Id="rId5" Type="http://schemas.openxmlformats.org/officeDocument/2006/relationships/hyperlink" Target="http://medgadget.com/archives/2007/12/scientists_cure_sickle_cell_anemia_in_mouse_model.html" TargetMode="External"/><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hyperlink" Target="http://flic.kr/p/ffPB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8125" y="3635375"/>
            <a:ext cx="4286250" cy="2862323"/>
          </a:xfrm>
          <a:prstGeom prst="rect">
            <a:avLst/>
          </a:prstGeom>
          <a:noFill/>
        </p:spPr>
        <p:txBody>
          <a:bodyPr wrap="square" rtlCol="0">
            <a:spAutoFit/>
          </a:bodyPr>
          <a:lstStyle/>
          <a:p>
            <a:r>
              <a:rPr lang="en-US" dirty="0" smtClean="0"/>
              <a:t>Lesson plan</a:t>
            </a:r>
          </a:p>
          <a:p>
            <a:r>
              <a:rPr lang="en-US" dirty="0" smtClean="0"/>
              <a:t>Starter – Ethical question ‘should x be saved by this therapy’</a:t>
            </a:r>
          </a:p>
          <a:p>
            <a:endParaRPr lang="en-US" dirty="0"/>
          </a:p>
          <a:p>
            <a:r>
              <a:rPr lang="en-US" dirty="0" smtClean="0"/>
              <a:t>Main </a:t>
            </a:r>
          </a:p>
          <a:p>
            <a:endParaRPr lang="en-US" dirty="0"/>
          </a:p>
          <a:p>
            <a:r>
              <a:rPr lang="en-US" dirty="0" smtClean="0"/>
              <a:t>Use the big picture magazine </a:t>
            </a:r>
          </a:p>
          <a:p>
            <a:endParaRPr lang="en-US" dirty="0"/>
          </a:p>
          <a:p>
            <a:r>
              <a:rPr lang="en-US" dirty="0" smtClean="0"/>
              <a:t>Plenary</a:t>
            </a:r>
          </a:p>
          <a:p>
            <a:r>
              <a:rPr lang="en-US" dirty="0" smtClean="0"/>
              <a:t>Agree and disagree statements </a:t>
            </a:r>
            <a:endParaRPr lang="en-US" dirty="0"/>
          </a:p>
        </p:txBody>
      </p:sp>
    </p:spTree>
    <p:extLst>
      <p:ext uri="{BB962C8B-B14F-4D97-AF65-F5344CB8AC3E}">
        <p14:creationId xmlns:p14="http://schemas.microsoft.com/office/powerpoint/2010/main" val="3151527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mt="65000"/>
          </a:blip>
          <a:srcRect l="1" r="9924"/>
          <a:stretch/>
        </p:blipFill>
        <p:spPr>
          <a:xfrm>
            <a:off x="0" y="6107"/>
            <a:ext cx="9164065" cy="6851893"/>
          </a:xfrm>
          <a:prstGeom prst="rect">
            <a:avLst/>
          </a:prstGeom>
        </p:spPr>
      </p:pic>
      <p:sp>
        <p:nvSpPr>
          <p:cNvPr id="2" name="Rectangle 1"/>
          <p:cNvSpPr/>
          <p:nvPr/>
        </p:nvSpPr>
        <p:spPr>
          <a:xfrm>
            <a:off x="0" y="6096000"/>
            <a:ext cx="9144000" cy="784830"/>
          </a:xfrm>
          <a:prstGeom prst="rect">
            <a:avLst/>
          </a:prstGeom>
        </p:spPr>
        <p:txBody>
          <a:bodyPr wrap="square">
            <a:spAutoFit/>
          </a:bodyPr>
          <a:lstStyle/>
          <a:p>
            <a:r>
              <a:rPr lang="en-US" altLang="ja-JP" sz="4500" b="1" dirty="0" smtClean="0">
                <a:solidFill>
                  <a:schemeClr val="accent6">
                    <a:lumMod val="50000"/>
                  </a:schemeClr>
                </a:solidFill>
              </a:rPr>
              <a:t>A Stem Cell Story </a:t>
            </a:r>
            <a:r>
              <a:rPr lang="en-US" altLang="ja-JP" dirty="0" smtClean="0">
                <a:solidFill>
                  <a:schemeClr val="accent6">
                    <a:lumMod val="50000"/>
                  </a:schemeClr>
                </a:solidFill>
                <a:hlinkClick r:id="rId3"/>
              </a:rPr>
              <a:t>http</a:t>
            </a:r>
            <a:r>
              <a:rPr lang="en-US" altLang="ja-JP" dirty="0">
                <a:solidFill>
                  <a:schemeClr val="accent6">
                    <a:lumMod val="50000"/>
                  </a:schemeClr>
                </a:solidFill>
                <a:hlinkClick r:id="rId3"/>
              </a:rPr>
              <a:t>://www.youtube.com/watch?v=2-3J6JGN-</a:t>
            </a:r>
            <a:r>
              <a:rPr lang="en-US" altLang="ja-JP" dirty="0" smtClean="0">
                <a:solidFill>
                  <a:schemeClr val="accent6">
                    <a:lumMod val="50000"/>
                  </a:schemeClr>
                </a:solidFill>
                <a:hlinkClick r:id="rId3"/>
              </a:rPr>
              <a:t>_Y</a:t>
            </a:r>
            <a:r>
              <a:rPr lang="en-US" altLang="ja-JP" dirty="0" smtClean="0">
                <a:solidFill>
                  <a:schemeClr val="accent6">
                    <a:lumMod val="50000"/>
                  </a:schemeClr>
                </a:solidFill>
              </a:rPr>
              <a:t> </a:t>
            </a:r>
            <a:endParaRPr lang="ja-JP" altLang="en-US" dirty="0">
              <a:solidFill>
                <a:schemeClr val="accent6">
                  <a:lumMod val="50000"/>
                </a:schemeClr>
              </a:solidFill>
            </a:endParaRPr>
          </a:p>
        </p:txBody>
      </p:sp>
    </p:spTree>
    <p:extLst>
      <p:ext uri="{BB962C8B-B14F-4D97-AF65-F5344CB8AC3E}">
        <p14:creationId xmlns:p14="http://schemas.microsoft.com/office/powerpoint/2010/main" val="1683729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4600" y="811736"/>
            <a:ext cx="6621619" cy="6046265"/>
          </a:xfrm>
          <a:prstGeom prst="rect">
            <a:avLst/>
          </a:prstGeom>
        </p:spPr>
      </p:pic>
      <p:sp>
        <p:nvSpPr>
          <p:cNvPr id="2" name="TextBox 1"/>
          <p:cNvSpPr txBox="1"/>
          <p:nvPr/>
        </p:nvSpPr>
        <p:spPr>
          <a:xfrm>
            <a:off x="0" y="0"/>
            <a:ext cx="9144000" cy="1077218"/>
          </a:xfrm>
          <a:prstGeom prst="rect">
            <a:avLst/>
          </a:prstGeom>
          <a:noFill/>
        </p:spPr>
        <p:txBody>
          <a:bodyPr wrap="square" rtlCol="0">
            <a:spAutoFit/>
          </a:bodyPr>
          <a:lstStyle/>
          <a:p>
            <a:r>
              <a:rPr kumimoji="1" lang="en-US" altLang="ja-JP" sz="3200" b="1" dirty="0" smtClean="0">
                <a:solidFill>
                  <a:schemeClr val="accent4">
                    <a:lumMod val="75000"/>
                  </a:schemeClr>
                </a:solidFill>
              </a:rPr>
              <a:t>Stem Cells </a:t>
            </a:r>
            <a:r>
              <a:rPr kumimoji="1" lang="en-US" altLang="ja-JP" sz="3200" dirty="0" smtClean="0"/>
              <a:t>retain the </a:t>
            </a:r>
            <a:r>
              <a:rPr kumimoji="1" lang="en-US" altLang="ja-JP" sz="3200" b="1" dirty="0" smtClean="0"/>
              <a:t>capacity to divide </a:t>
            </a:r>
            <a:r>
              <a:rPr kumimoji="1" lang="en-US" altLang="ja-JP" sz="3200" dirty="0" smtClean="0"/>
              <a:t>and can </a:t>
            </a:r>
            <a:r>
              <a:rPr kumimoji="1" lang="en-US" altLang="ja-JP" sz="3200" b="1" i="1" dirty="0" smtClean="0"/>
              <a:t>differentiate</a:t>
            </a:r>
            <a:r>
              <a:rPr kumimoji="1" lang="en-US" altLang="ja-JP" sz="3200" dirty="0" smtClean="0"/>
              <a:t> along divergent pathways.  </a:t>
            </a:r>
            <a:endParaRPr kumimoji="1" lang="ja-JP" altLang="en-US" sz="3200" dirty="0"/>
          </a:p>
        </p:txBody>
      </p:sp>
      <p:sp>
        <p:nvSpPr>
          <p:cNvPr id="4" name="TextBox 3"/>
          <p:cNvSpPr txBox="1"/>
          <p:nvPr/>
        </p:nvSpPr>
        <p:spPr>
          <a:xfrm>
            <a:off x="152400" y="1219200"/>
            <a:ext cx="3048000" cy="5078314"/>
          </a:xfrm>
          <a:prstGeom prst="rect">
            <a:avLst/>
          </a:prstGeom>
          <a:noFill/>
        </p:spPr>
        <p:txBody>
          <a:bodyPr wrap="square" rtlCol="0">
            <a:spAutoFit/>
          </a:bodyPr>
          <a:lstStyle/>
          <a:p>
            <a:r>
              <a:rPr kumimoji="1" lang="en-US" altLang="ja-JP" b="1" dirty="0" smtClean="0"/>
              <a:t>Totipotent</a:t>
            </a:r>
          </a:p>
          <a:p>
            <a:r>
              <a:rPr kumimoji="1" lang="en-US" altLang="ja-JP" dirty="0" smtClean="0"/>
              <a:t>Can differentiate into any type of cell. </a:t>
            </a:r>
          </a:p>
          <a:p>
            <a:endParaRPr kumimoji="1" lang="en-US" altLang="ja-JP" dirty="0"/>
          </a:p>
          <a:p>
            <a:r>
              <a:rPr kumimoji="1" lang="en-US" altLang="ja-JP" b="1" dirty="0" smtClean="0"/>
              <a:t>Pluripotent</a:t>
            </a:r>
          </a:p>
          <a:p>
            <a:r>
              <a:rPr kumimoji="1" lang="en-US" altLang="ja-JP" dirty="0" smtClean="0"/>
              <a:t>Can differentiate into many</a:t>
            </a:r>
          </a:p>
          <a:p>
            <a:r>
              <a:rPr kumimoji="1" lang="en-US" altLang="ja-JP" dirty="0" smtClean="0"/>
              <a:t>types of cell. </a:t>
            </a:r>
          </a:p>
          <a:p>
            <a:endParaRPr kumimoji="1" lang="en-US" altLang="ja-JP" dirty="0"/>
          </a:p>
          <a:p>
            <a:r>
              <a:rPr kumimoji="1" lang="en-US" altLang="ja-JP" b="1" dirty="0" err="1" smtClean="0"/>
              <a:t>Multipotent</a:t>
            </a:r>
            <a:endParaRPr kumimoji="1" lang="en-US" altLang="ja-JP" b="1" dirty="0" smtClean="0"/>
          </a:p>
          <a:p>
            <a:r>
              <a:rPr kumimoji="1" lang="en-US" altLang="ja-JP" dirty="0" smtClean="0"/>
              <a:t>Can differentiate into a few closely-related types of cell.</a:t>
            </a:r>
          </a:p>
          <a:p>
            <a:endParaRPr kumimoji="1" lang="en-US" altLang="ja-JP" dirty="0"/>
          </a:p>
          <a:p>
            <a:r>
              <a:rPr kumimoji="1" lang="en-US" altLang="ja-JP" b="1" dirty="0" err="1" smtClean="0"/>
              <a:t>Unipotent</a:t>
            </a:r>
            <a:endParaRPr kumimoji="1" lang="en-US" altLang="ja-JP" b="1" dirty="0"/>
          </a:p>
          <a:p>
            <a:r>
              <a:rPr kumimoji="1" lang="en-US" altLang="ja-JP" dirty="0" smtClean="0"/>
              <a:t>Can regenerate but can only differentiate into their associated cell type </a:t>
            </a:r>
          </a:p>
          <a:p>
            <a:r>
              <a:rPr kumimoji="1" lang="en-US" altLang="ja-JP" dirty="0" smtClean="0"/>
              <a:t>(e.g. liver stem cells can only make liver cells).   </a:t>
            </a:r>
            <a:endParaRPr kumimoji="1" lang="ja-JP" altLang="en-US" dirty="0"/>
          </a:p>
        </p:txBody>
      </p:sp>
      <p:sp>
        <p:nvSpPr>
          <p:cNvPr id="5" name="TextBox 4"/>
          <p:cNvSpPr txBox="1"/>
          <p:nvPr/>
        </p:nvSpPr>
        <p:spPr>
          <a:xfrm>
            <a:off x="0" y="6550223"/>
            <a:ext cx="9144000" cy="307777"/>
          </a:xfrm>
          <a:prstGeom prst="rect">
            <a:avLst/>
          </a:prstGeom>
          <a:noFill/>
        </p:spPr>
        <p:txBody>
          <a:bodyPr wrap="square" rtlCol="0">
            <a:spAutoFit/>
          </a:bodyPr>
          <a:lstStyle/>
          <a:p>
            <a:r>
              <a:rPr kumimoji="1" lang="en-US" altLang="ja-JP" sz="1400" dirty="0"/>
              <a:t>Image from: </a:t>
            </a:r>
            <a:r>
              <a:rPr kumimoji="1" lang="en-US" altLang="ja-JP" sz="1400" dirty="0">
                <a:hlinkClick r:id="rId3"/>
              </a:rPr>
              <a:t>http://en.wikipedia.org/wiki/</a:t>
            </a:r>
            <a:r>
              <a:rPr kumimoji="1" lang="en-US" altLang="ja-JP" sz="1400" dirty="0" smtClean="0">
                <a:hlinkClick r:id="rId3"/>
              </a:rPr>
              <a:t>Stem_cell</a:t>
            </a:r>
            <a:r>
              <a:rPr kumimoji="1" lang="en-US" altLang="ja-JP" sz="1400" dirty="0" smtClean="0"/>
              <a:t> </a:t>
            </a:r>
            <a:endParaRPr kumimoji="1" lang="ja-JP" altLang="en-US" sz="1400" dirty="0"/>
          </a:p>
        </p:txBody>
      </p:sp>
    </p:spTree>
    <p:extLst>
      <p:ext uri="{BB962C8B-B14F-4D97-AF65-F5344CB8AC3E}">
        <p14:creationId xmlns:p14="http://schemas.microsoft.com/office/powerpoint/2010/main" val="24992060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3674"/>
            <a:ext cx="9144000" cy="5918126"/>
          </a:xfrm>
          <a:prstGeom prst="rect">
            <a:avLst/>
          </a:prstGeom>
        </p:spPr>
      </p:pic>
      <p:sp>
        <p:nvSpPr>
          <p:cNvPr id="3" name="Rectangle 2"/>
          <p:cNvSpPr/>
          <p:nvPr/>
        </p:nvSpPr>
        <p:spPr>
          <a:xfrm>
            <a:off x="0" y="6427113"/>
            <a:ext cx="9144000" cy="430887"/>
          </a:xfrm>
          <a:prstGeom prst="rect">
            <a:avLst/>
          </a:prstGeom>
        </p:spPr>
        <p:txBody>
          <a:bodyPr wrap="square">
            <a:spAutoFit/>
          </a:bodyPr>
          <a:lstStyle/>
          <a:p>
            <a:pPr algn="r"/>
            <a:r>
              <a:rPr lang="en-US" altLang="ja-JP" sz="1050" dirty="0"/>
              <a:t>By </a:t>
            </a:r>
            <a:r>
              <a:rPr lang="en-US" altLang="ja-JP" sz="1050" dirty="0" err="1"/>
              <a:t>Fwfu</a:t>
            </a:r>
            <a:r>
              <a:rPr lang="en-US" altLang="ja-JP" sz="1050" dirty="0"/>
              <a:t> at </a:t>
            </a:r>
            <a:r>
              <a:rPr lang="en-US" altLang="ja-JP" sz="1050" dirty="0" err="1"/>
              <a:t>en.wikibooks</a:t>
            </a:r>
            <a:r>
              <a:rPr lang="en-US" altLang="ja-JP" sz="1050" dirty="0"/>
              <a:t> [Public domain], from Wikimedia </a:t>
            </a:r>
            <a:r>
              <a:rPr lang="en-US" altLang="ja-JP" sz="1050" dirty="0" smtClean="0"/>
              <a:t>Commons</a:t>
            </a:r>
          </a:p>
          <a:p>
            <a:pPr algn="r"/>
            <a:r>
              <a:rPr lang="en-US" altLang="ja-JP" sz="1050" dirty="0">
                <a:hlinkClick r:id="rId3"/>
              </a:rPr>
              <a:t>http://commons.wikimedia.org/wiki/File%</a:t>
            </a:r>
            <a:r>
              <a:rPr lang="en-US" altLang="ja-JP" sz="1050" dirty="0" smtClean="0">
                <a:hlinkClick r:id="rId3"/>
              </a:rPr>
              <a:t>3AStemcelldifferentiaion.jpg</a:t>
            </a:r>
            <a:r>
              <a:rPr lang="en-US" altLang="ja-JP" sz="1050" dirty="0" smtClean="0"/>
              <a:t> </a:t>
            </a:r>
            <a:endParaRPr lang="ja-JP" altLang="en-US" sz="1050" dirty="0"/>
          </a:p>
        </p:txBody>
      </p:sp>
      <p:sp>
        <p:nvSpPr>
          <p:cNvPr id="4" name="TextBox 3"/>
          <p:cNvSpPr txBox="1"/>
          <p:nvPr/>
        </p:nvSpPr>
        <p:spPr>
          <a:xfrm>
            <a:off x="0" y="0"/>
            <a:ext cx="9144000" cy="1077218"/>
          </a:xfrm>
          <a:prstGeom prst="rect">
            <a:avLst/>
          </a:prstGeom>
          <a:noFill/>
        </p:spPr>
        <p:txBody>
          <a:bodyPr wrap="square" rtlCol="0">
            <a:spAutoFit/>
          </a:bodyPr>
          <a:lstStyle/>
          <a:p>
            <a:r>
              <a:rPr kumimoji="1" lang="en-US" altLang="ja-JP" sz="3200" b="1" dirty="0" smtClean="0">
                <a:solidFill>
                  <a:schemeClr val="accent4">
                    <a:lumMod val="75000"/>
                  </a:schemeClr>
                </a:solidFill>
              </a:rPr>
              <a:t>Stem Cells </a:t>
            </a:r>
            <a:r>
              <a:rPr kumimoji="1" lang="en-US" altLang="ja-JP" sz="3200" dirty="0" smtClean="0"/>
              <a:t>retain the </a:t>
            </a:r>
            <a:r>
              <a:rPr kumimoji="1" lang="en-US" altLang="ja-JP" sz="3200" b="1" dirty="0" smtClean="0"/>
              <a:t>capacity to divide </a:t>
            </a:r>
            <a:r>
              <a:rPr kumimoji="1" lang="en-US" altLang="ja-JP" sz="3200" dirty="0" smtClean="0"/>
              <a:t>and can </a:t>
            </a:r>
            <a:r>
              <a:rPr kumimoji="1" lang="en-US" altLang="ja-JP" sz="3200" b="1" i="1" dirty="0" smtClean="0"/>
              <a:t>differentiate</a:t>
            </a:r>
            <a:r>
              <a:rPr kumimoji="1" lang="en-US" altLang="ja-JP" sz="3200" dirty="0" smtClean="0"/>
              <a:t> along divergent pathways.  </a:t>
            </a:r>
            <a:endParaRPr kumimoji="1" lang="ja-JP" altLang="en-US" sz="3200" dirty="0"/>
          </a:p>
        </p:txBody>
      </p:sp>
    </p:spTree>
    <p:extLst>
      <p:ext uri="{BB962C8B-B14F-4D97-AF65-F5344CB8AC3E}">
        <p14:creationId xmlns:p14="http://schemas.microsoft.com/office/powerpoint/2010/main" val="3538171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617"/>
          <a:stretch/>
        </p:blipFill>
        <p:spPr>
          <a:xfrm>
            <a:off x="-1" y="152400"/>
            <a:ext cx="9151379" cy="6455911"/>
          </a:xfrm>
          <a:prstGeom prst="rect">
            <a:avLst/>
          </a:prstGeom>
        </p:spPr>
      </p:pic>
      <p:sp>
        <p:nvSpPr>
          <p:cNvPr id="4" name="TextBox 3"/>
          <p:cNvSpPr txBox="1"/>
          <p:nvPr/>
        </p:nvSpPr>
        <p:spPr>
          <a:xfrm>
            <a:off x="0" y="0"/>
            <a:ext cx="9144000" cy="1077218"/>
          </a:xfrm>
          <a:prstGeom prst="rect">
            <a:avLst/>
          </a:prstGeom>
          <a:noFill/>
        </p:spPr>
        <p:txBody>
          <a:bodyPr wrap="square" rtlCol="0">
            <a:spAutoFit/>
          </a:bodyPr>
          <a:lstStyle/>
          <a:p>
            <a:r>
              <a:rPr kumimoji="1" lang="en-US" altLang="ja-JP" sz="3200" b="1" dirty="0" smtClean="0">
                <a:solidFill>
                  <a:schemeClr val="accent4">
                    <a:lumMod val="75000"/>
                  </a:schemeClr>
                </a:solidFill>
              </a:rPr>
              <a:t>Stem Cells </a:t>
            </a:r>
            <a:r>
              <a:rPr kumimoji="1" lang="en-US" altLang="ja-JP" sz="3200" dirty="0" smtClean="0"/>
              <a:t>retain the </a:t>
            </a:r>
            <a:r>
              <a:rPr kumimoji="1" lang="en-US" altLang="ja-JP" sz="3200" b="1" dirty="0" smtClean="0"/>
              <a:t>capacity to divide </a:t>
            </a:r>
            <a:r>
              <a:rPr kumimoji="1" lang="en-US" altLang="ja-JP" sz="3200" dirty="0" smtClean="0"/>
              <a:t>and can </a:t>
            </a:r>
            <a:r>
              <a:rPr kumimoji="1" lang="en-US" altLang="ja-JP" sz="3200" b="1" i="1" dirty="0" smtClean="0"/>
              <a:t>differentiate</a:t>
            </a:r>
            <a:r>
              <a:rPr kumimoji="1" lang="en-US" altLang="ja-JP" sz="3200" dirty="0" smtClean="0"/>
              <a:t> along divergent pathways.  </a:t>
            </a:r>
            <a:endParaRPr kumimoji="1" lang="ja-JP" altLang="en-US" sz="3200" dirty="0"/>
          </a:p>
        </p:txBody>
      </p:sp>
      <p:sp>
        <p:nvSpPr>
          <p:cNvPr id="5" name="Rectangle 4"/>
          <p:cNvSpPr/>
          <p:nvPr/>
        </p:nvSpPr>
        <p:spPr>
          <a:xfrm>
            <a:off x="-697" y="6519446"/>
            <a:ext cx="9144000" cy="338554"/>
          </a:xfrm>
          <a:prstGeom prst="rect">
            <a:avLst/>
          </a:prstGeom>
        </p:spPr>
        <p:txBody>
          <a:bodyPr wrap="square">
            <a:spAutoFit/>
          </a:bodyPr>
          <a:lstStyle/>
          <a:p>
            <a:r>
              <a:rPr lang="en-US" altLang="ja-JP" sz="1600" dirty="0" smtClean="0"/>
              <a:t>Screenshot from this excellent tutorial: </a:t>
            </a:r>
            <a:r>
              <a:rPr lang="en-US" altLang="ja-JP" sz="1600" dirty="0" smtClean="0">
                <a:hlinkClick r:id="rId3"/>
              </a:rPr>
              <a:t>http</a:t>
            </a:r>
            <a:r>
              <a:rPr lang="en-US" altLang="ja-JP" sz="1600" dirty="0">
                <a:hlinkClick r:id="rId3"/>
              </a:rPr>
              <a:t>://www.ns.umich.edu/stemcells/</a:t>
            </a:r>
            <a:r>
              <a:rPr lang="en-US" altLang="ja-JP" sz="1600" dirty="0" smtClean="0">
                <a:hlinkClick r:id="rId3"/>
              </a:rPr>
              <a:t>022706_Intro.html</a:t>
            </a:r>
            <a:r>
              <a:rPr lang="en-US" altLang="ja-JP" sz="1600" dirty="0" smtClean="0"/>
              <a:t> </a:t>
            </a:r>
            <a:endParaRPr lang="ja-JP" altLang="en-US" sz="1600" dirty="0"/>
          </a:p>
        </p:txBody>
      </p:sp>
    </p:spTree>
    <p:extLst>
      <p:ext uri="{BB962C8B-B14F-4D97-AF65-F5344CB8AC3E}">
        <p14:creationId xmlns:p14="http://schemas.microsoft.com/office/powerpoint/2010/main" val="3981991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7" y="6519446"/>
            <a:ext cx="9144000" cy="338554"/>
          </a:xfrm>
          <a:prstGeom prst="rect">
            <a:avLst/>
          </a:prstGeom>
        </p:spPr>
        <p:txBody>
          <a:bodyPr wrap="square">
            <a:spAutoFit/>
          </a:bodyPr>
          <a:lstStyle/>
          <a:p>
            <a:r>
              <a:rPr lang="en-US" altLang="ja-JP" sz="1600" dirty="0" smtClean="0"/>
              <a:t>Screenshot from this excellent tutorial: </a:t>
            </a:r>
            <a:r>
              <a:rPr lang="en-US" altLang="ja-JP" sz="1600" dirty="0" smtClean="0">
                <a:hlinkClick r:id="rId2"/>
              </a:rPr>
              <a:t>http</a:t>
            </a:r>
            <a:r>
              <a:rPr lang="en-US" altLang="ja-JP" sz="1600" dirty="0">
                <a:hlinkClick r:id="rId2"/>
              </a:rPr>
              <a:t>://www.ns.umich.edu/stemcells/</a:t>
            </a:r>
            <a:r>
              <a:rPr lang="en-US" altLang="ja-JP" sz="1600" dirty="0" smtClean="0">
                <a:hlinkClick r:id="rId2"/>
              </a:rPr>
              <a:t>022706_Intro.html</a:t>
            </a:r>
            <a:r>
              <a:rPr lang="en-US" altLang="ja-JP" sz="1600" dirty="0" smtClean="0"/>
              <a:t> </a:t>
            </a:r>
            <a:endParaRPr lang="ja-JP" altLang="en-US" sz="1600" dirty="0"/>
          </a:p>
        </p:txBody>
      </p:sp>
      <p:pic>
        <p:nvPicPr>
          <p:cNvPr id="6" name="Picture 5"/>
          <p:cNvPicPr>
            <a:picLocks noChangeAspect="1"/>
          </p:cNvPicPr>
          <p:nvPr/>
        </p:nvPicPr>
        <p:blipFill>
          <a:blip r:embed="rId3"/>
          <a:stretch>
            <a:fillRect/>
          </a:stretch>
        </p:blipFill>
        <p:spPr>
          <a:xfrm>
            <a:off x="5362" y="0"/>
            <a:ext cx="9141917" cy="6400800"/>
          </a:xfrm>
          <a:prstGeom prst="rect">
            <a:avLst/>
          </a:prstGeom>
        </p:spPr>
      </p:pic>
      <p:sp>
        <p:nvSpPr>
          <p:cNvPr id="7" name="TextBox 6"/>
          <p:cNvSpPr txBox="1"/>
          <p:nvPr/>
        </p:nvSpPr>
        <p:spPr>
          <a:xfrm>
            <a:off x="3124200" y="115669"/>
            <a:ext cx="5943600" cy="2677656"/>
          </a:xfrm>
          <a:prstGeom prst="rect">
            <a:avLst/>
          </a:prstGeom>
          <a:solidFill>
            <a:schemeClr val="bg1">
              <a:lumMod val="95000"/>
              <a:alpha val="80000"/>
            </a:schemeClr>
          </a:solidFill>
        </p:spPr>
        <p:txBody>
          <a:bodyPr wrap="square" rtlCol="0">
            <a:spAutoFit/>
          </a:bodyPr>
          <a:lstStyle/>
          <a:p>
            <a:pPr algn="r"/>
            <a:r>
              <a:rPr kumimoji="1" lang="en-US" altLang="ja-JP" sz="2400" b="1" dirty="0" smtClean="0"/>
              <a:t>Differentiation (specialization) of cells: </a:t>
            </a:r>
            <a:endParaRPr kumimoji="1" lang="en-US" altLang="ja-JP" b="1" dirty="0" smtClean="0"/>
          </a:p>
          <a:p>
            <a:pPr algn="r"/>
            <a:r>
              <a:rPr kumimoji="1" lang="en-US" altLang="ja-JP" dirty="0" smtClean="0"/>
              <a:t>All diploid (body) cells have the same chromosomes. </a:t>
            </a:r>
          </a:p>
          <a:p>
            <a:pPr algn="r"/>
            <a:r>
              <a:rPr kumimoji="1" lang="en-US" altLang="ja-JP" dirty="0" smtClean="0"/>
              <a:t>So they </a:t>
            </a:r>
            <a:r>
              <a:rPr kumimoji="1" lang="en-US" altLang="ja-JP" b="1" dirty="0" smtClean="0"/>
              <a:t>carry all the same genes</a:t>
            </a:r>
            <a:r>
              <a:rPr kumimoji="1" lang="en-US" altLang="ja-JP" dirty="0" smtClean="0"/>
              <a:t> and alleles.</a:t>
            </a:r>
            <a:br>
              <a:rPr kumimoji="1" lang="en-US" altLang="ja-JP" dirty="0" smtClean="0"/>
            </a:br>
            <a:r>
              <a:rPr kumimoji="1" lang="en-US" altLang="ja-JP" b="1" dirty="0" smtClean="0"/>
              <a:t>BUT</a:t>
            </a:r>
          </a:p>
          <a:p>
            <a:pPr algn="r"/>
            <a:r>
              <a:rPr kumimoji="1" lang="en-US" altLang="ja-JP" dirty="0" smtClean="0"/>
              <a:t>Not all genes are expressed (activated) in all cells.</a:t>
            </a:r>
          </a:p>
          <a:p>
            <a:pPr algn="r"/>
            <a:r>
              <a:rPr kumimoji="1" lang="en-US" altLang="ja-JP" dirty="0" smtClean="0"/>
              <a:t>The cell receives </a:t>
            </a:r>
            <a:r>
              <a:rPr kumimoji="1" lang="en-US" altLang="ja-JP" b="1" dirty="0" smtClean="0"/>
              <a:t>a signal</a:t>
            </a:r>
            <a:r>
              <a:rPr kumimoji="1" lang="en-US" altLang="ja-JP" dirty="0" smtClean="0"/>
              <a:t>.</a:t>
            </a:r>
          </a:p>
          <a:p>
            <a:pPr algn="r"/>
            <a:r>
              <a:rPr kumimoji="1" lang="en-US" altLang="ja-JP" dirty="0" smtClean="0"/>
              <a:t>This signal </a:t>
            </a:r>
            <a:r>
              <a:rPr kumimoji="1" lang="en-US" altLang="ja-JP" b="1" dirty="0" smtClean="0"/>
              <a:t>activates or deactivates genes</a:t>
            </a:r>
            <a:r>
              <a:rPr kumimoji="1" lang="en-US" altLang="ja-JP" dirty="0" smtClean="0"/>
              <a:t>.</a:t>
            </a:r>
          </a:p>
          <a:p>
            <a:pPr algn="r"/>
            <a:r>
              <a:rPr kumimoji="1" lang="en-US" altLang="ja-JP" dirty="0" smtClean="0"/>
              <a:t>Genes are expressed accordingly and the </a:t>
            </a:r>
            <a:r>
              <a:rPr kumimoji="1" lang="en-US" altLang="ja-JP" b="1" dirty="0" smtClean="0"/>
              <a:t>cell is committed</a:t>
            </a:r>
            <a:r>
              <a:rPr kumimoji="1" lang="en-US" altLang="ja-JP" dirty="0" smtClean="0"/>
              <a:t>. </a:t>
            </a:r>
          </a:p>
          <a:p>
            <a:pPr algn="r"/>
            <a:r>
              <a:rPr kumimoji="1" lang="en-US" altLang="ja-JP" dirty="0" smtClean="0"/>
              <a:t>Eventually the cell </a:t>
            </a:r>
            <a:r>
              <a:rPr kumimoji="1" lang="en-US" altLang="ja-JP" b="1" dirty="0" smtClean="0"/>
              <a:t>has become specialized </a:t>
            </a:r>
            <a:r>
              <a:rPr kumimoji="1" lang="en-US" altLang="ja-JP" dirty="0" smtClean="0"/>
              <a:t>to a function.</a:t>
            </a:r>
            <a:endParaRPr kumimoji="1" lang="ja-JP" altLang="en-US" dirty="0"/>
          </a:p>
        </p:txBody>
      </p:sp>
      <p:sp>
        <p:nvSpPr>
          <p:cNvPr id="8" name="TextBox 7"/>
          <p:cNvSpPr txBox="1"/>
          <p:nvPr/>
        </p:nvSpPr>
        <p:spPr>
          <a:xfrm>
            <a:off x="2286000" y="5486400"/>
            <a:ext cx="5486400" cy="1015663"/>
          </a:xfrm>
          <a:prstGeom prst="rect">
            <a:avLst/>
          </a:prstGeom>
          <a:solidFill>
            <a:schemeClr val="bg1">
              <a:lumMod val="95000"/>
              <a:alpha val="80000"/>
            </a:schemeClr>
          </a:solidFill>
        </p:spPr>
        <p:txBody>
          <a:bodyPr wrap="square" rtlCol="0">
            <a:spAutoFit/>
          </a:bodyPr>
          <a:lstStyle/>
          <a:p>
            <a:pPr algn="ctr"/>
            <a:r>
              <a:rPr kumimoji="1" lang="en-US" altLang="ja-JP" sz="2400" b="1" dirty="0" smtClean="0"/>
              <a:t>Key Concept: Structure </a:t>
            </a:r>
            <a:r>
              <a:rPr kumimoji="1" lang="en-US" altLang="ja-JP" sz="2400" b="1" dirty="0" err="1" smtClean="0"/>
              <a:t>vs</a:t>
            </a:r>
            <a:r>
              <a:rPr kumimoji="1" lang="en-US" altLang="ja-JP" sz="2400" b="1" dirty="0" smtClean="0"/>
              <a:t> Function</a:t>
            </a:r>
            <a:endParaRPr kumimoji="1" lang="en-US" altLang="ja-JP" b="1" dirty="0" smtClean="0"/>
          </a:p>
          <a:p>
            <a:pPr algn="ctr"/>
            <a:r>
              <a:rPr kumimoji="1" lang="en-US" altLang="ja-JP" dirty="0" smtClean="0"/>
              <a:t>How do the structures of specialized cells reflect their functions? How does differentiation lead to this?</a:t>
            </a:r>
            <a:endParaRPr kumimoji="1" lang="ja-JP" altLang="en-US" dirty="0"/>
          </a:p>
        </p:txBody>
      </p:sp>
    </p:spTree>
    <p:extLst>
      <p:ext uri="{BB962C8B-B14F-4D97-AF65-F5344CB8AC3E}">
        <p14:creationId xmlns:p14="http://schemas.microsoft.com/office/powerpoint/2010/main" val="13818358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685800"/>
            <a:ext cx="3870418" cy="2514599"/>
          </a:xfrm>
          <a:prstGeom prst="rect">
            <a:avLst/>
          </a:prstGeom>
        </p:spPr>
      </p:pic>
      <p:sp>
        <p:nvSpPr>
          <p:cNvPr id="2" name="TextBox 1"/>
          <p:cNvSpPr txBox="1"/>
          <p:nvPr/>
        </p:nvSpPr>
        <p:spPr>
          <a:xfrm>
            <a:off x="0" y="0"/>
            <a:ext cx="9144000" cy="584776"/>
          </a:xfrm>
          <a:prstGeom prst="rect">
            <a:avLst/>
          </a:prstGeom>
          <a:noFill/>
        </p:spPr>
        <p:txBody>
          <a:bodyPr wrap="square" rtlCol="0">
            <a:spAutoFit/>
          </a:bodyPr>
          <a:lstStyle/>
          <a:p>
            <a:r>
              <a:rPr kumimoji="1" lang="en-US" altLang="ja-JP" sz="3200" b="1" dirty="0" smtClean="0">
                <a:solidFill>
                  <a:srgbClr val="984807"/>
                </a:solidFill>
              </a:rPr>
              <a:t>Therapeutic</a:t>
            </a:r>
            <a:r>
              <a:rPr kumimoji="1" lang="en-US" altLang="ja-JP" sz="3200" b="1" dirty="0" smtClean="0"/>
              <a:t> Uses of Stem Cells</a:t>
            </a:r>
            <a:endParaRPr kumimoji="1" lang="ja-JP" altLang="en-US" sz="3200" b="1" dirty="0"/>
          </a:p>
        </p:txBody>
      </p:sp>
      <p:sp>
        <p:nvSpPr>
          <p:cNvPr id="5" name="Rectangle 4"/>
          <p:cNvSpPr/>
          <p:nvPr/>
        </p:nvSpPr>
        <p:spPr>
          <a:xfrm>
            <a:off x="0" y="6488668"/>
            <a:ext cx="9144000" cy="369332"/>
          </a:xfrm>
          <a:prstGeom prst="rect">
            <a:avLst/>
          </a:prstGeom>
        </p:spPr>
        <p:txBody>
          <a:bodyPr wrap="square">
            <a:spAutoFit/>
          </a:bodyPr>
          <a:lstStyle/>
          <a:p>
            <a:r>
              <a:rPr lang="en-US" altLang="ja-JP" dirty="0" smtClean="0"/>
              <a:t>Animated tutorials from: </a:t>
            </a:r>
            <a:r>
              <a:rPr lang="en-US" altLang="ja-JP" dirty="0" smtClean="0">
                <a:hlinkClick r:id="rId3"/>
              </a:rPr>
              <a:t>http</a:t>
            </a:r>
            <a:r>
              <a:rPr lang="en-US" altLang="ja-JP" dirty="0">
                <a:hlinkClick r:id="rId3"/>
              </a:rPr>
              <a:t>://outreach.mcb.harvard.edu/animations/</a:t>
            </a:r>
            <a:r>
              <a:rPr lang="en-US" altLang="ja-JP" dirty="0" smtClean="0">
                <a:hlinkClick r:id="rId3"/>
              </a:rPr>
              <a:t>thera7c.swf</a:t>
            </a:r>
            <a:r>
              <a:rPr lang="en-US" altLang="ja-JP" dirty="0" smtClean="0"/>
              <a:t> </a:t>
            </a:r>
            <a:endParaRPr lang="ja-JP" altLang="en-US" dirty="0"/>
          </a:p>
        </p:txBody>
      </p:sp>
      <p:graphicFrame>
        <p:nvGraphicFramePr>
          <p:cNvPr id="6" name="Table 5"/>
          <p:cNvGraphicFramePr>
            <a:graphicFrameLocks noGrp="1"/>
          </p:cNvGraphicFramePr>
          <p:nvPr>
            <p:extLst>
              <p:ext uri="{D42A27DB-BD31-4B8C-83A1-F6EECF244321}">
                <p14:modId xmlns:p14="http://schemas.microsoft.com/office/powerpoint/2010/main" val="3047987308"/>
              </p:ext>
            </p:extLst>
          </p:nvPr>
        </p:nvGraphicFramePr>
        <p:xfrm>
          <a:off x="3810000" y="685800"/>
          <a:ext cx="5257800" cy="5791200"/>
        </p:xfrm>
        <a:graphic>
          <a:graphicData uri="http://schemas.openxmlformats.org/drawingml/2006/table">
            <a:tbl>
              <a:tblPr firstRow="1" bandRow="1">
                <a:tableStyleId>{69C7853C-536D-4A76-A0AE-DD22124D55A5}</a:tableStyleId>
              </a:tblPr>
              <a:tblGrid>
                <a:gridCol w="1269124"/>
                <a:gridCol w="3988676"/>
              </a:tblGrid>
              <a:tr h="685800">
                <a:tc gridSpan="2">
                  <a:txBody>
                    <a:bodyPr/>
                    <a:lstStyle/>
                    <a:p>
                      <a:pPr algn="ctr"/>
                      <a:r>
                        <a:rPr kumimoji="1" lang="en-US" altLang="ja-JP" sz="2800" dirty="0" smtClean="0">
                          <a:solidFill>
                            <a:srgbClr val="800000"/>
                          </a:solidFill>
                        </a:rPr>
                        <a:t>Treatment</a:t>
                      </a:r>
                      <a:r>
                        <a:rPr kumimoji="1" lang="en-US" altLang="ja-JP" sz="2800" baseline="0" dirty="0" smtClean="0">
                          <a:solidFill>
                            <a:srgbClr val="800000"/>
                          </a:solidFill>
                        </a:rPr>
                        <a:t> for L</a:t>
                      </a:r>
                      <a:r>
                        <a:rPr kumimoji="1" lang="en-US" altLang="ja-JP" sz="2800" dirty="0" smtClean="0">
                          <a:solidFill>
                            <a:srgbClr val="800000"/>
                          </a:solidFill>
                        </a:rPr>
                        <a:t>eukemia</a:t>
                      </a:r>
                      <a:endParaRPr kumimoji="1" lang="ja-JP" altLang="en-US" sz="2800" dirty="0">
                        <a:solidFill>
                          <a:srgbClr val="800000"/>
                        </a:solidFill>
                      </a:endParaRPr>
                    </a:p>
                  </a:txBody>
                  <a:tcPr anchor="ctr"/>
                </a:tc>
                <a:tc hMerge="1">
                  <a:txBody>
                    <a:bodyPr/>
                    <a:lstStyle/>
                    <a:p>
                      <a:endParaRPr kumimoji="1" lang="ja-JP" altLang="en-US" dirty="0"/>
                    </a:p>
                  </a:txBody>
                  <a:tcPr/>
                </a:tc>
              </a:tr>
              <a:tr h="1066800">
                <a:tc>
                  <a:txBody>
                    <a:bodyPr/>
                    <a:lstStyle/>
                    <a:p>
                      <a:pPr algn="ctr"/>
                      <a:r>
                        <a:rPr kumimoji="1" lang="en-US" altLang="ja-JP" b="1" dirty="0" smtClean="0"/>
                        <a:t>Problem</a:t>
                      </a:r>
                      <a:endParaRPr kumimoji="1" lang="ja-JP" altLang="en-US" b="1" dirty="0"/>
                    </a:p>
                  </a:txBody>
                  <a:tcPr anchor="ctr"/>
                </a:tc>
                <a:tc>
                  <a:txBody>
                    <a:bodyPr/>
                    <a:lstStyle/>
                    <a:p>
                      <a:pPr algn="l"/>
                      <a:r>
                        <a:rPr kumimoji="1" lang="en-US" altLang="ja-JP" sz="1600" baseline="0" dirty="0" smtClean="0"/>
                        <a:t>Cancer of the blood or bone marrow, resulting in abnormally high levels of poorly-functioning white blood cells. </a:t>
                      </a:r>
                      <a:endParaRPr kumimoji="1" lang="ja-JP" altLang="en-US" sz="1600" dirty="0"/>
                    </a:p>
                  </a:txBody>
                  <a:tcPr anchor="ctr"/>
                </a:tc>
              </a:tr>
              <a:tr h="1524000">
                <a:tc>
                  <a:txBody>
                    <a:bodyPr/>
                    <a:lstStyle/>
                    <a:p>
                      <a:pPr algn="ctr"/>
                      <a:r>
                        <a:rPr kumimoji="1" lang="en-US" altLang="ja-JP" b="1" dirty="0" smtClean="0"/>
                        <a:t>Treatment</a:t>
                      </a:r>
                      <a:endParaRPr kumimoji="1" lang="ja-JP" altLang="en-US" b="1" dirty="0"/>
                    </a:p>
                  </a:txBody>
                  <a:tcPr anchor="ctr"/>
                </a:tc>
                <a:tc>
                  <a:txBody>
                    <a:bodyPr/>
                    <a:lstStyle/>
                    <a:p>
                      <a:pPr algn="l"/>
                      <a:r>
                        <a:rPr kumimoji="1" lang="en-US" altLang="ja-JP" sz="1600" dirty="0" smtClean="0"/>
                        <a:t>Chemotherapy</a:t>
                      </a:r>
                      <a:r>
                        <a:rPr kumimoji="1" lang="en-US" altLang="ja-JP" sz="1600" baseline="0" dirty="0" smtClean="0"/>
                        <a:t> and radiotherapy can be used to destroy the white blood cells, but these need to be replaced with healthy cells. Bone marrow transplants are often used for this. </a:t>
                      </a:r>
                      <a:endParaRPr kumimoji="1" lang="ja-JP" altLang="en-US" sz="1600" dirty="0"/>
                    </a:p>
                  </a:txBody>
                  <a:tcPr anchor="ctr"/>
                </a:tc>
              </a:tr>
              <a:tr h="2514600">
                <a:tc>
                  <a:txBody>
                    <a:bodyPr/>
                    <a:lstStyle/>
                    <a:p>
                      <a:pPr algn="ctr"/>
                      <a:r>
                        <a:rPr kumimoji="1" lang="en-US" altLang="ja-JP" b="1" dirty="0" smtClean="0"/>
                        <a:t>Role</a:t>
                      </a:r>
                      <a:r>
                        <a:rPr kumimoji="1" lang="en-US" altLang="ja-JP" b="1" baseline="0" dirty="0" smtClean="0"/>
                        <a:t> of Stem Cells</a:t>
                      </a:r>
                      <a:endParaRPr kumimoji="1" lang="ja-JP" altLang="en-US" b="1" dirty="0"/>
                    </a:p>
                  </a:txBody>
                  <a:tcPr anchor="ctr"/>
                </a:tc>
                <a:tc>
                  <a:txBody>
                    <a:bodyPr/>
                    <a:lstStyle/>
                    <a:p>
                      <a:pPr algn="l"/>
                      <a:r>
                        <a:rPr kumimoji="1" lang="en-US" altLang="ja-JP" sz="1600" b="1" dirty="0" err="1" smtClean="0"/>
                        <a:t>Hematopoetic</a:t>
                      </a:r>
                      <a:r>
                        <a:rPr kumimoji="1" lang="en-US" altLang="ja-JP" sz="1600" b="1" baseline="0" dirty="0" smtClean="0"/>
                        <a:t> Stem Cells (HSCs) </a:t>
                      </a:r>
                      <a:r>
                        <a:rPr kumimoji="1" lang="en-US" altLang="ja-JP" sz="1600" baseline="0" dirty="0" smtClean="0"/>
                        <a:t>can be harvested from bone marrow, peripheral blood or umbilical cord blood. As these can differentiate to form any type of white blood cell, they can be used to repopulate the bone marrow and produce new, healthy blood cells. The use of a patient’s own HSCs means there is far less risk of immune rejection than with a traditional bone marrow transplant. </a:t>
                      </a:r>
                      <a:endParaRPr kumimoji="1" lang="ja-JP" altLang="en-US" sz="1600" dirty="0"/>
                    </a:p>
                  </a:txBody>
                  <a:tcPr anchor="ctr"/>
                </a:tc>
              </a:tr>
            </a:tbl>
          </a:graphicData>
        </a:graphic>
      </p:graphicFrame>
      <p:pic>
        <p:nvPicPr>
          <p:cNvPr id="11" name="Picture 10">
            <a:hlinkClick r:id="rId3"/>
          </p:cNvPr>
          <p:cNvPicPr>
            <a:picLocks noChangeAspect="1"/>
          </p:cNvPicPr>
          <p:nvPr/>
        </p:nvPicPr>
        <p:blipFill>
          <a:blip r:embed="rId4"/>
          <a:stretch>
            <a:fillRect/>
          </a:stretch>
        </p:blipFill>
        <p:spPr>
          <a:xfrm>
            <a:off x="152400" y="4953000"/>
            <a:ext cx="1767006" cy="1614401"/>
          </a:xfrm>
          <a:prstGeom prst="rect">
            <a:avLst/>
          </a:prstGeom>
        </p:spPr>
      </p:pic>
      <p:pic>
        <p:nvPicPr>
          <p:cNvPr id="12" name="Picture 11">
            <a:hlinkClick r:id="rId3"/>
          </p:cNvPr>
          <p:cNvPicPr>
            <a:picLocks noChangeAspect="1"/>
          </p:cNvPicPr>
          <p:nvPr/>
        </p:nvPicPr>
        <p:blipFill>
          <a:blip r:embed="rId5"/>
          <a:stretch>
            <a:fillRect/>
          </a:stretch>
        </p:blipFill>
        <p:spPr>
          <a:xfrm>
            <a:off x="1954776" y="4953000"/>
            <a:ext cx="1776505" cy="1592452"/>
          </a:xfrm>
          <a:prstGeom prst="rect">
            <a:avLst/>
          </a:prstGeom>
        </p:spPr>
      </p:pic>
      <p:sp>
        <p:nvSpPr>
          <p:cNvPr id="14" name="Rectangle 13"/>
          <p:cNvSpPr/>
          <p:nvPr/>
        </p:nvSpPr>
        <p:spPr>
          <a:xfrm>
            <a:off x="0" y="3124200"/>
            <a:ext cx="8915400" cy="400110"/>
          </a:xfrm>
          <a:prstGeom prst="rect">
            <a:avLst/>
          </a:prstGeom>
        </p:spPr>
        <p:txBody>
          <a:bodyPr wrap="square">
            <a:spAutoFit/>
          </a:bodyPr>
          <a:lstStyle/>
          <a:p>
            <a:r>
              <a:rPr lang="en-US" altLang="ja-JP" sz="900" dirty="0"/>
              <a:t>F</a:t>
            </a:r>
            <a:r>
              <a:rPr lang="en-US" altLang="ja-JP" sz="900" dirty="0" smtClean="0"/>
              <a:t>rom</a:t>
            </a:r>
            <a:r>
              <a:rPr lang="en-US" altLang="ja-JP" sz="1000" dirty="0" smtClean="0"/>
              <a:t>: </a:t>
            </a:r>
          </a:p>
          <a:p>
            <a:r>
              <a:rPr lang="en-US" altLang="ja-JP" sz="1000" dirty="0" smtClean="0">
                <a:hlinkClick r:id="rId6"/>
              </a:rPr>
              <a:t>http</a:t>
            </a:r>
            <a:r>
              <a:rPr lang="en-US" altLang="ja-JP" sz="1000" dirty="0">
                <a:hlinkClick r:id="rId6"/>
              </a:rPr>
              <a:t>://en.wikipedia.org/wiki/</a:t>
            </a:r>
            <a:r>
              <a:rPr lang="en-US" altLang="ja-JP" sz="1000" dirty="0" smtClean="0">
                <a:hlinkClick r:id="rId6"/>
              </a:rPr>
              <a:t>Pluripotential_hemopoietic_stem_cell</a:t>
            </a:r>
            <a:r>
              <a:rPr lang="en-US" altLang="ja-JP" sz="1000" dirty="0" smtClean="0"/>
              <a:t> </a:t>
            </a:r>
            <a:endParaRPr lang="ja-JP" altLang="en-US" sz="1000" dirty="0"/>
          </a:p>
        </p:txBody>
      </p:sp>
      <p:sp>
        <p:nvSpPr>
          <p:cNvPr id="15" name="TextBox 14"/>
          <p:cNvSpPr txBox="1"/>
          <p:nvPr/>
        </p:nvSpPr>
        <p:spPr>
          <a:xfrm>
            <a:off x="0" y="4572000"/>
            <a:ext cx="3581400" cy="369332"/>
          </a:xfrm>
          <a:prstGeom prst="rect">
            <a:avLst/>
          </a:prstGeom>
          <a:noFill/>
        </p:spPr>
        <p:txBody>
          <a:bodyPr wrap="square" rtlCol="0">
            <a:spAutoFit/>
          </a:bodyPr>
          <a:lstStyle/>
          <a:p>
            <a:r>
              <a:rPr kumimoji="1" lang="en-US" altLang="ja-JP" dirty="0" smtClean="0"/>
              <a:t>Animation of this process: </a:t>
            </a:r>
            <a:endParaRPr kumimoji="1" lang="ja-JP" altLang="en-US" dirty="0"/>
          </a:p>
        </p:txBody>
      </p:sp>
    </p:spTree>
    <p:extLst>
      <p:ext uri="{BB962C8B-B14F-4D97-AF65-F5344CB8AC3E}">
        <p14:creationId xmlns:p14="http://schemas.microsoft.com/office/powerpoint/2010/main" val="705449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 y="1"/>
            <a:ext cx="9144000" cy="6522870"/>
          </a:xfrm>
          <a:prstGeom prst="rect">
            <a:avLst/>
          </a:prstGeom>
          <a:noFill/>
          <a:ln w="9525">
            <a:noFill/>
            <a:miter lim="800000"/>
            <a:headEnd/>
            <a:tailEnd/>
          </a:ln>
        </p:spPr>
      </p:pic>
      <p:pic>
        <p:nvPicPr>
          <p:cNvPr id="17411" name="Picture 3">
            <a:hlinkClick r:id="rId3"/>
          </p:cNvPr>
          <p:cNvPicPr>
            <a:picLocks noChangeAspect="1" noChangeArrowheads="1"/>
          </p:cNvPicPr>
          <p:nvPr/>
        </p:nvPicPr>
        <p:blipFill>
          <a:blip r:embed="rId4" cstate="print"/>
          <a:srcRect/>
          <a:stretch>
            <a:fillRect/>
          </a:stretch>
        </p:blipFill>
        <p:spPr bwMode="auto">
          <a:xfrm>
            <a:off x="65531" y="5245621"/>
            <a:ext cx="8955503" cy="130757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412" name="Picture 4">
            <a:hlinkClick r:id="rId5"/>
          </p:cNvPr>
          <p:cNvPicPr>
            <a:picLocks noChangeAspect="1" noChangeArrowheads="1"/>
          </p:cNvPicPr>
          <p:nvPr/>
        </p:nvPicPr>
        <p:blipFill>
          <a:blip r:embed="rId6" cstate="print"/>
          <a:srcRect/>
          <a:stretch>
            <a:fillRect/>
          </a:stretch>
        </p:blipFill>
        <p:spPr bwMode="auto">
          <a:xfrm>
            <a:off x="3355234" y="1833049"/>
            <a:ext cx="5633318" cy="325138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25039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260" y="204429"/>
            <a:ext cx="8284781"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Use the news article to help you complete the following information</a:t>
            </a:r>
            <a:r>
              <a:rPr lang="en-US" dirty="0" smtClean="0"/>
              <a:t>: </a:t>
            </a:r>
            <a:endParaRPr lang="en-US" dirty="0"/>
          </a:p>
          <a:p>
            <a:endParaRPr lang="en-US" dirty="0" smtClean="0"/>
          </a:p>
          <a:p>
            <a:pPr marL="342900" indent="-342900">
              <a:buAutoNum type="arabicParenR"/>
            </a:pPr>
            <a:r>
              <a:rPr lang="en-US" sz="1400" dirty="0" smtClean="0"/>
              <a:t>Define the term stem cell.</a:t>
            </a:r>
          </a:p>
          <a:p>
            <a:endParaRPr lang="en-US" sz="1400" dirty="0" smtClean="0"/>
          </a:p>
          <a:p>
            <a:r>
              <a:rPr lang="en-US" sz="1400" dirty="0" smtClean="0"/>
              <a:t>2) Describe the role of stem cells in embryonic development. </a:t>
            </a:r>
          </a:p>
          <a:p>
            <a:endParaRPr lang="en-US" sz="1400" dirty="0"/>
          </a:p>
          <a:p>
            <a:r>
              <a:rPr lang="en-US" sz="1400" dirty="0" smtClean="0"/>
              <a:t>3) There are potential non-therapeutic uses of stem cells. What do you think they might be?  </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64513708"/>
              </p:ext>
            </p:extLst>
          </p:nvPr>
        </p:nvGraphicFramePr>
        <p:xfrm>
          <a:off x="2620490" y="4431646"/>
          <a:ext cx="6402562" cy="2158999"/>
        </p:xfrm>
        <a:graphic>
          <a:graphicData uri="http://schemas.openxmlformats.org/drawingml/2006/table">
            <a:tbl>
              <a:tblPr firstRow="1" bandRow="1">
                <a:tableStyleId>{D7AC3CCA-C797-4891-BE02-D94E43425B78}</a:tableStyleId>
              </a:tblPr>
              <a:tblGrid>
                <a:gridCol w="1652925"/>
                <a:gridCol w="4749637"/>
              </a:tblGrid>
              <a:tr h="370840">
                <a:tc>
                  <a:txBody>
                    <a:bodyPr/>
                    <a:lstStyle/>
                    <a:p>
                      <a:r>
                        <a:rPr lang="en-US" sz="1400" dirty="0" smtClean="0"/>
                        <a:t>Key </a:t>
                      </a:r>
                      <a:r>
                        <a:rPr lang="en-US" sz="1400" baseline="0" dirty="0" smtClean="0"/>
                        <a:t>term </a:t>
                      </a:r>
                      <a:endParaRPr lang="en-US" sz="1400" dirty="0"/>
                    </a:p>
                  </a:txBody>
                  <a:tcPr/>
                </a:tc>
                <a:tc>
                  <a:txBody>
                    <a:bodyPr/>
                    <a:lstStyle/>
                    <a:p>
                      <a:r>
                        <a:rPr lang="en-US" sz="1400" dirty="0" smtClean="0"/>
                        <a:t>Definition</a:t>
                      </a:r>
                      <a:endParaRPr lang="en-US" sz="1400" dirty="0"/>
                    </a:p>
                  </a:txBody>
                  <a:tcPr/>
                </a:tc>
              </a:tr>
              <a:tr h="370840">
                <a:tc>
                  <a:txBody>
                    <a:bodyPr/>
                    <a:lstStyle/>
                    <a:p>
                      <a:r>
                        <a:rPr lang="en-US" sz="1400" dirty="0" smtClean="0"/>
                        <a:t>Differentiation</a:t>
                      </a:r>
                      <a:r>
                        <a:rPr lang="en-US" sz="1400" baseline="0" dirty="0" smtClean="0"/>
                        <a:t> </a:t>
                      </a:r>
                      <a:endParaRPr lang="en-US" sz="1400" dirty="0"/>
                    </a:p>
                  </a:txBody>
                  <a:tcPr/>
                </a:tc>
                <a:tc>
                  <a:txBody>
                    <a:bodyPr/>
                    <a:lstStyle/>
                    <a:p>
                      <a:endParaRPr lang="en-US" sz="1400"/>
                    </a:p>
                  </a:txBody>
                  <a:tcPr/>
                </a:tc>
              </a:tr>
              <a:tr h="370840">
                <a:tc>
                  <a:txBody>
                    <a:bodyPr/>
                    <a:lstStyle/>
                    <a:p>
                      <a:r>
                        <a:rPr lang="en-US" sz="1400" dirty="0" smtClean="0"/>
                        <a:t>Therapeutic </a:t>
                      </a:r>
                      <a:endParaRPr lang="en-US" sz="1400" dirty="0"/>
                    </a:p>
                  </a:txBody>
                  <a:tcPr/>
                </a:tc>
                <a:tc>
                  <a:txBody>
                    <a:bodyPr/>
                    <a:lstStyle/>
                    <a:p>
                      <a:endParaRPr lang="en-US" sz="1400"/>
                    </a:p>
                  </a:txBody>
                  <a:tcPr/>
                </a:tc>
              </a:tr>
              <a:tr h="370840">
                <a:tc>
                  <a:txBody>
                    <a:bodyPr/>
                    <a:lstStyle/>
                    <a:p>
                      <a:r>
                        <a:rPr lang="en-US" sz="1400" dirty="0" smtClean="0"/>
                        <a:t>Embryonic </a:t>
                      </a:r>
                      <a:endParaRPr lang="en-US" sz="1400" dirty="0"/>
                    </a:p>
                  </a:txBody>
                  <a:tcPr/>
                </a:tc>
                <a:tc>
                  <a:txBody>
                    <a:bodyPr/>
                    <a:lstStyle/>
                    <a:p>
                      <a:endParaRPr lang="en-US" sz="1400"/>
                    </a:p>
                  </a:txBody>
                  <a:tcPr/>
                </a:tc>
              </a:tr>
              <a:tr h="370840">
                <a:tc>
                  <a:txBody>
                    <a:bodyPr/>
                    <a:lstStyle/>
                    <a:p>
                      <a:r>
                        <a:rPr lang="en-US" sz="1400" dirty="0" err="1" smtClean="0"/>
                        <a:t>Specialisation</a:t>
                      </a:r>
                      <a:endParaRPr lang="en-US" sz="1400" dirty="0"/>
                    </a:p>
                  </a:txBody>
                  <a:tcPr/>
                </a:tc>
                <a:tc>
                  <a:txBody>
                    <a:bodyPr/>
                    <a:lstStyle/>
                    <a:p>
                      <a:endParaRPr lang="en-US" sz="1400"/>
                    </a:p>
                  </a:txBody>
                  <a:tcPr/>
                </a:tc>
              </a:tr>
              <a:tr h="264071">
                <a:tc>
                  <a:txBody>
                    <a:bodyPr/>
                    <a:lstStyle/>
                    <a:p>
                      <a:r>
                        <a:rPr lang="en-US" sz="1400" dirty="0" smtClean="0"/>
                        <a:t>Ethics </a:t>
                      </a:r>
                      <a:endParaRPr lang="en-US" sz="1400" dirty="0"/>
                    </a:p>
                  </a:txBody>
                  <a:tcPr/>
                </a:tc>
                <a:tc>
                  <a:txBody>
                    <a:bodyPr/>
                    <a:lstStyle/>
                    <a:p>
                      <a:endParaRPr lang="en-US" sz="1400" dirty="0"/>
                    </a:p>
                  </a:txBody>
                  <a:tcPr/>
                </a:tc>
              </a:tr>
            </a:tbl>
          </a:graphicData>
        </a:graphic>
      </p:graphicFrame>
      <p:sp>
        <p:nvSpPr>
          <p:cNvPr id="4" name="TextBox 3"/>
          <p:cNvSpPr txBox="1"/>
          <p:nvPr/>
        </p:nvSpPr>
        <p:spPr>
          <a:xfrm>
            <a:off x="161260" y="3000484"/>
            <a:ext cx="2217338" cy="2862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List potential benefits of stem cell research</a:t>
            </a:r>
          </a:p>
          <a:p>
            <a:r>
              <a:rPr lang="en-US" dirty="0" smtClean="0"/>
              <a:t>- </a:t>
            </a:r>
          </a:p>
          <a:p>
            <a:r>
              <a:rPr lang="en-US" dirty="0" smtClean="0"/>
              <a:t>- </a:t>
            </a:r>
          </a:p>
          <a:p>
            <a:r>
              <a:rPr lang="en-US" dirty="0" smtClean="0"/>
              <a:t>-</a:t>
            </a:r>
          </a:p>
          <a:p>
            <a:r>
              <a:rPr lang="en-US" dirty="0" smtClean="0"/>
              <a:t>-</a:t>
            </a:r>
          </a:p>
          <a:p>
            <a:r>
              <a:rPr lang="en-US" dirty="0" smtClean="0"/>
              <a:t>-</a:t>
            </a:r>
          </a:p>
          <a:p>
            <a:r>
              <a:rPr lang="en-US" dirty="0" smtClean="0"/>
              <a:t>-</a:t>
            </a:r>
          </a:p>
          <a:p>
            <a:r>
              <a:rPr lang="en-US" dirty="0" smtClean="0"/>
              <a:t>-</a:t>
            </a:r>
          </a:p>
          <a:p>
            <a:r>
              <a:rPr lang="en-US" dirty="0"/>
              <a:t>-</a:t>
            </a:r>
          </a:p>
        </p:txBody>
      </p:sp>
      <p:sp>
        <p:nvSpPr>
          <p:cNvPr id="5" name="TextBox 4"/>
          <p:cNvSpPr txBox="1"/>
          <p:nvPr/>
        </p:nvSpPr>
        <p:spPr>
          <a:xfrm>
            <a:off x="2902697" y="2600093"/>
            <a:ext cx="6120355"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What are main sources of stem cells? </a:t>
            </a:r>
          </a:p>
          <a:p>
            <a:endParaRPr lang="en-US" sz="1400" dirty="0"/>
          </a:p>
          <a:p>
            <a:r>
              <a:rPr lang="en-US" sz="1400" dirty="0" smtClean="0"/>
              <a:t>What are the ethical concerns with stem cells?</a:t>
            </a:r>
          </a:p>
          <a:p>
            <a:endParaRPr lang="en-US" sz="1400" dirty="0"/>
          </a:p>
          <a:p>
            <a:r>
              <a:rPr lang="en-US" sz="1400" dirty="0" smtClean="0"/>
              <a:t>Do you think we should continue research with embryonic stem cells? </a:t>
            </a:r>
          </a:p>
          <a:p>
            <a:endParaRPr lang="en-US" sz="1400" dirty="0"/>
          </a:p>
          <a:p>
            <a:r>
              <a:rPr lang="en-US" sz="1400" dirty="0" smtClean="0"/>
              <a:t> </a:t>
            </a:r>
            <a:endParaRPr lang="en-US" sz="1400" dirty="0"/>
          </a:p>
        </p:txBody>
      </p:sp>
    </p:spTree>
    <p:extLst>
      <p:ext uri="{BB962C8B-B14F-4D97-AF65-F5344CB8AC3E}">
        <p14:creationId xmlns:p14="http://schemas.microsoft.com/office/powerpoint/2010/main" val="847036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96" y="2857634"/>
            <a:ext cx="8746807" cy="1323439"/>
          </a:xfrm>
          <a:prstGeom prst="rect">
            <a:avLst/>
          </a:prstGeom>
        </p:spPr>
        <p:txBody>
          <a:bodyPr wrap="square">
            <a:spAutoFit/>
          </a:bodyPr>
          <a:lstStyle/>
          <a:p>
            <a:pPr marL="285750" indent="-285750">
              <a:buFont typeface="Arial"/>
              <a:buChar char="•"/>
            </a:pPr>
            <a:r>
              <a:rPr lang="en-US" sz="2000" dirty="0"/>
              <a:t>An early embryo that has not yet implanted into the uterus does not have the psychological, emotional or physical properties that we associate with being a person. It therefore does not have any interests to be protected and we can use it for the benefit of patients</a:t>
            </a:r>
          </a:p>
        </p:txBody>
      </p:sp>
      <p:sp>
        <p:nvSpPr>
          <p:cNvPr id="3" name="Rectangle 2"/>
          <p:cNvSpPr/>
          <p:nvPr/>
        </p:nvSpPr>
        <p:spPr>
          <a:xfrm>
            <a:off x="314696" y="4473315"/>
            <a:ext cx="8327571" cy="1631216"/>
          </a:xfrm>
          <a:prstGeom prst="rect">
            <a:avLst/>
          </a:prstGeom>
        </p:spPr>
        <p:txBody>
          <a:bodyPr wrap="square">
            <a:spAutoFit/>
          </a:bodyPr>
          <a:lstStyle/>
          <a:p>
            <a:pPr marL="285750" indent="-285750">
              <a:buFont typeface="Arial"/>
              <a:buChar char="•"/>
            </a:pPr>
            <a:r>
              <a:rPr lang="en-US" sz="2000" dirty="0"/>
              <a:t>The embryo cannot develop into a child without being transferred to a woman’s uterus. It needs external help to develop. Even then, the probability that embryos used for in vitro fertilization will develop into full-term successful births is low. Something that could potentially become a person should not be treated as if it actually were a person</a:t>
            </a:r>
          </a:p>
        </p:txBody>
      </p:sp>
      <p:sp>
        <p:nvSpPr>
          <p:cNvPr id="6" name="TextBox 5"/>
          <p:cNvSpPr txBox="1"/>
          <p:nvPr/>
        </p:nvSpPr>
        <p:spPr>
          <a:xfrm>
            <a:off x="498507" y="233502"/>
            <a:ext cx="79874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t>	Plenary - Do you agree or disagree? </a:t>
            </a:r>
            <a:endParaRPr lang="en-US" sz="3600" b="1" dirty="0"/>
          </a:p>
        </p:txBody>
      </p:sp>
      <p:sp>
        <p:nvSpPr>
          <p:cNvPr id="7" name="TextBox 6"/>
          <p:cNvSpPr txBox="1"/>
          <p:nvPr/>
        </p:nvSpPr>
        <p:spPr>
          <a:xfrm>
            <a:off x="498507" y="1149214"/>
            <a:ext cx="7757567" cy="1631216"/>
          </a:xfrm>
          <a:prstGeom prst="rect">
            <a:avLst/>
          </a:prstGeom>
          <a:noFill/>
        </p:spPr>
        <p:txBody>
          <a:bodyPr wrap="square" rtlCol="0">
            <a:spAutoFit/>
          </a:bodyPr>
          <a:lstStyle/>
          <a:p>
            <a:pPr marL="285750" indent="-285750">
              <a:buFont typeface="Arial"/>
              <a:buChar char="•"/>
            </a:pPr>
            <a:r>
              <a:rPr lang="en-US" sz="2000" dirty="0" smtClean="0"/>
              <a:t>Destroying an embryo to get the stems cells is like murder.  This should be a crime.</a:t>
            </a:r>
          </a:p>
          <a:p>
            <a:pPr marL="285750" indent="-285750">
              <a:buFont typeface="Arial"/>
              <a:buChar char="•"/>
            </a:pPr>
            <a:r>
              <a:rPr lang="en-US" sz="2000" dirty="0"/>
              <a:t>The government should pay for </a:t>
            </a:r>
            <a:r>
              <a:rPr lang="en-US" sz="2000" dirty="0" smtClean="0"/>
              <a:t>embryonic stem </a:t>
            </a:r>
            <a:r>
              <a:rPr lang="en-US" sz="2000" dirty="0"/>
              <a:t>cell research. This could be our only </a:t>
            </a:r>
            <a:r>
              <a:rPr lang="en-US" sz="2000" dirty="0" smtClean="0"/>
              <a:t>hope </a:t>
            </a:r>
            <a:r>
              <a:rPr lang="en-US" sz="2000" dirty="0"/>
              <a:t>for treatment of many injuries and </a:t>
            </a:r>
            <a:r>
              <a:rPr lang="en-US" sz="2000" dirty="0" smtClean="0"/>
              <a:t>diseases </a:t>
            </a:r>
            <a:r>
              <a:rPr lang="en-US" sz="2000" dirty="0"/>
              <a:t>that cause suffering and death.</a:t>
            </a:r>
          </a:p>
        </p:txBody>
      </p:sp>
    </p:spTree>
    <p:extLst>
      <p:ext uri="{BB962C8B-B14F-4D97-AF65-F5344CB8AC3E}">
        <p14:creationId xmlns:p14="http://schemas.microsoft.com/office/powerpoint/2010/main" val="2517421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839" y="1043594"/>
            <a:ext cx="8355573" cy="1200328"/>
          </a:xfrm>
          <a:prstGeom prst="rect">
            <a:avLst/>
          </a:prstGeom>
        </p:spPr>
        <p:txBody>
          <a:bodyPr wrap="square">
            <a:spAutoFit/>
          </a:bodyPr>
          <a:lstStyle/>
          <a:p>
            <a:pPr marL="285750" indent="-285750">
              <a:buFont typeface="Arial"/>
              <a:buChar char="•"/>
            </a:pPr>
            <a:r>
              <a:rPr lang="en-US" sz="2400" dirty="0"/>
              <a:t>More than half of all fertilized eggs are lost due to natural causes. If the natural process involves such loss, then using some embryos in stem cell research should not worry us either</a:t>
            </a:r>
          </a:p>
        </p:txBody>
      </p:sp>
      <p:sp>
        <p:nvSpPr>
          <p:cNvPr id="3" name="Rectangle 2"/>
          <p:cNvSpPr/>
          <p:nvPr/>
        </p:nvSpPr>
        <p:spPr>
          <a:xfrm>
            <a:off x="314696" y="2746652"/>
            <a:ext cx="8373716" cy="1938992"/>
          </a:xfrm>
          <a:prstGeom prst="rect">
            <a:avLst/>
          </a:prstGeom>
        </p:spPr>
        <p:txBody>
          <a:bodyPr wrap="square">
            <a:spAutoFit/>
          </a:bodyPr>
          <a:lstStyle/>
          <a:p>
            <a:pPr marL="285750" indent="-285750">
              <a:buFont typeface="Arial"/>
              <a:buChar char="•"/>
            </a:pPr>
            <a:r>
              <a:rPr lang="en-US" sz="2400" dirty="0"/>
              <a:t>Development from a fertilized egg into to baby is a continuous process and any attempt to pinpoint when personhood begins is arbitrary. A human embryo is a human being in the embryonic stage, just as an infant is a human being in the infant stage. </a:t>
            </a:r>
          </a:p>
        </p:txBody>
      </p:sp>
      <p:sp>
        <p:nvSpPr>
          <p:cNvPr id="4" name="Rectangle 3"/>
          <p:cNvSpPr/>
          <p:nvPr/>
        </p:nvSpPr>
        <p:spPr>
          <a:xfrm>
            <a:off x="332838" y="4718175"/>
            <a:ext cx="8355574" cy="1200328"/>
          </a:xfrm>
          <a:prstGeom prst="rect">
            <a:avLst/>
          </a:prstGeom>
        </p:spPr>
        <p:txBody>
          <a:bodyPr wrap="square">
            <a:spAutoFit/>
          </a:bodyPr>
          <a:lstStyle/>
          <a:p>
            <a:pPr marL="285750" indent="-285750">
              <a:buFont typeface="Arial"/>
              <a:buChar char="•"/>
            </a:pPr>
            <a:r>
              <a:rPr lang="en-US" sz="2400" dirty="0"/>
              <a:t>Although an embryo does not currently have the characteristics of a person, it will become a person and should be given the respect and dignity of a person.</a:t>
            </a:r>
          </a:p>
        </p:txBody>
      </p:sp>
      <p:sp>
        <p:nvSpPr>
          <p:cNvPr id="5" name="TextBox 4"/>
          <p:cNvSpPr txBox="1"/>
          <p:nvPr/>
        </p:nvSpPr>
        <p:spPr>
          <a:xfrm>
            <a:off x="498507" y="233502"/>
            <a:ext cx="79874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t>	Plenary - Do you agree or disagree? </a:t>
            </a:r>
            <a:endParaRPr lang="en-US" sz="3600" b="1" dirty="0"/>
          </a:p>
        </p:txBody>
      </p:sp>
    </p:spTree>
    <p:extLst>
      <p:ext uri="{BB962C8B-B14F-4D97-AF65-F5344CB8AC3E}">
        <p14:creationId xmlns:p14="http://schemas.microsoft.com/office/powerpoint/2010/main" val="2425758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8277" y="1735242"/>
            <a:ext cx="4572000" cy="1200329"/>
          </a:xfrm>
          <a:prstGeom prst="rect">
            <a:avLst/>
          </a:prstGeom>
        </p:spPr>
        <p:txBody>
          <a:bodyPr>
            <a:spAutoFit/>
          </a:bodyPr>
          <a:lstStyle/>
          <a:p>
            <a:r>
              <a:rPr lang="en-US" dirty="0" smtClean="0"/>
              <a:t>My sisters keeper trailer</a:t>
            </a:r>
          </a:p>
          <a:p>
            <a:endParaRPr lang="en-US" dirty="0"/>
          </a:p>
          <a:p>
            <a:r>
              <a:rPr lang="en-US" dirty="0" smtClean="0"/>
              <a:t>https</a:t>
            </a:r>
            <a:r>
              <a:rPr lang="en-US" dirty="0"/>
              <a:t>://</a:t>
            </a:r>
            <a:r>
              <a:rPr lang="en-US" dirty="0" err="1"/>
              <a:t>www.youtube.com</a:t>
            </a:r>
            <a:r>
              <a:rPr lang="en-US" dirty="0"/>
              <a:t>/</a:t>
            </a:r>
            <a:r>
              <a:rPr lang="en-US" dirty="0" err="1"/>
              <a:t>watch?v</a:t>
            </a:r>
            <a:r>
              <a:rPr lang="en-US" dirty="0"/>
              <a:t>=HP4NxUFgFrs</a:t>
            </a:r>
          </a:p>
        </p:txBody>
      </p:sp>
    </p:spTree>
    <p:extLst>
      <p:ext uri="{BB962C8B-B14F-4D97-AF65-F5344CB8AC3E}">
        <p14:creationId xmlns:p14="http://schemas.microsoft.com/office/powerpoint/2010/main" val="7699951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836" y="483739"/>
            <a:ext cx="808320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Homework – read pages 3-6 about microscopes </a:t>
            </a:r>
          </a:p>
          <a:p>
            <a:r>
              <a:rPr lang="en-US" sz="3200" dirty="0" smtClean="0"/>
              <a:t>Read pages 12 – 15 about stem cells </a:t>
            </a:r>
            <a:endParaRPr lang="en-US" sz="3200" dirty="0"/>
          </a:p>
        </p:txBody>
      </p:sp>
      <p:sp>
        <p:nvSpPr>
          <p:cNvPr id="3" name="TextBox 2"/>
          <p:cNvSpPr txBox="1"/>
          <p:nvPr/>
        </p:nvSpPr>
        <p:spPr>
          <a:xfrm>
            <a:off x="181418" y="2073915"/>
            <a:ext cx="9144000" cy="4524316"/>
          </a:xfrm>
          <a:prstGeom prst="rect">
            <a:avLst/>
          </a:prstGeom>
          <a:noFill/>
        </p:spPr>
        <p:txBody>
          <a:bodyPr wrap="square" rtlCol="0">
            <a:spAutoFit/>
          </a:bodyPr>
          <a:lstStyle/>
          <a:p>
            <a:r>
              <a:rPr kumimoji="1" lang="en-US" altLang="ja-JP" sz="3600" b="1" dirty="0" smtClean="0"/>
              <a:t>Five Minute Essay</a:t>
            </a:r>
          </a:p>
          <a:p>
            <a:endParaRPr kumimoji="1" lang="en-US" altLang="ja-JP" sz="2800" dirty="0" smtClean="0">
              <a:solidFill>
                <a:schemeClr val="tx1">
                  <a:lumMod val="75000"/>
                  <a:lumOff val="25000"/>
                </a:schemeClr>
              </a:solidFill>
            </a:endParaRPr>
          </a:p>
          <a:p>
            <a:r>
              <a:rPr kumimoji="1" lang="en-US" altLang="ja-JP" sz="2800" dirty="0" smtClean="0">
                <a:solidFill>
                  <a:schemeClr val="tx1">
                    <a:lumMod val="75000"/>
                    <a:lumOff val="25000"/>
                  </a:schemeClr>
                </a:solidFill>
              </a:rPr>
              <a:t>What is a </a:t>
            </a:r>
            <a:r>
              <a:rPr kumimoji="1" lang="en-US" altLang="ja-JP" sz="2800" b="1" dirty="0" smtClean="0">
                <a:solidFill>
                  <a:schemeClr val="tx1">
                    <a:lumMod val="75000"/>
                    <a:lumOff val="25000"/>
                  </a:schemeClr>
                </a:solidFill>
              </a:rPr>
              <a:t>stem cell</a:t>
            </a:r>
            <a:r>
              <a:rPr kumimoji="1" lang="en-US" altLang="ja-JP" sz="2800" dirty="0" smtClean="0">
                <a:solidFill>
                  <a:schemeClr val="tx1">
                    <a:lumMod val="75000"/>
                    <a:lumOff val="25000"/>
                  </a:schemeClr>
                </a:solidFill>
              </a:rPr>
              <a:t>? </a:t>
            </a:r>
          </a:p>
          <a:p>
            <a:endParaRPr kumimoji="1" lang="en-US" altLang="ja-JP" sz="2800" dirty="0">
              <a:solidFill>
                <a:schemeClr val="tx1">
                  <a:lumMod val="75000"/>
                  <a:lumOff val="25000"/>
                </a:schemeClr>
              </a:solidFill>
            </a:endParaRPr>
          </a:p>
          <a:p>
            <a:r>
              <a:rPr kumimoji="1" lang="en-US" altLang="ja-JP" sz="2800" dirty="0" smtClean="0">
                <a:solidFill>
                  <a:schemeClr val="tx1">
                    <a:lumMod val="75000"/>
                    <a:lumOff val="25000"/>
                  </a:schemeClr>
                </a:solidFill>
              </a:rPr>
              <a:t>How do stem cells </a:t>
            </a:r>
            <a:r>
              <a:rPr kumimoji="1" lang="en-US" altLang="ja-JP" sz="2800" b="1" dirty="0" smtClean="0">
                <a:solidFill>
                  <a:schemeClr val="tx1">
                    <a:lumMod val="75000"/>
                    <a:lumOff val="25000"/>
                  </a:schemeClr>
                </a:solidFill>
              </a:rPr>
              <a:t>differentiate</a:t>
            </a:r>
            <a:r>
              <a:rPr kumimoji="1" lang="en-US" altLang="ja-JP" sz="2800" dirty="0" smtClean="0">
                <a:solidFill>
                  <a:schemeClr val="tx1">
                    <a:lumMod val="75000"/>
                    <a:lumOff val="25000"/>
                  </a:schemeClr>
                </a:solidFill>
              </a:rPr>
              <a:t> into specialized cells? </a:t>
            </a:r>
          </a:p>
          <a:p>
            <a:endParaRPr kumimoji="1" lang="en-US" altLang="ja-JP" sz="2800" dirty="0">
              <a:solidFill>
                <a:schemeClr val="tx1">
                  <a:lumMod val="75000"/>
                  <a:lumOff val="25000"/>
                </a:schemeClr>
              </a:solidFill>
            </a:endParaRPr>
          </a:p>
          <a:p>
            <a:r>
              <a:rPr kumimoji="1" lang="en-US" altLang="ja-JP" sz="2800" dirty="0" smtClean="0">
                <a:solidFill>
                  <a:schemeClr val="tx1">
                    <a:lumMod val="75000"/>
                    <a:lumOff val="25000"/>
                  </a:schemeClr>
                </a:solidFill>
              </a:rPr>
              <a:t>Outline one </a:t>
            </a:r>
            <a:r>
              <a:rPr kumimoji="1" lang="en-US" altLang="ja-JP" sz="2800" b="1" dirty="0" smtClean="0">
                <a:solidFill>
                  <a:schemeClr val="tx1">
                    <a:lumMod val="75000"/>
                    <a:lumOff val="25000"/>
                  </a:schemeClr>
                </a:solidFill>
              </a:rPr>
              <a:t>therapeutic use </a:t>
            </a:r>
            <a:r>
              <a:rPr kumimoji="1" lang="en-US" altLang="ja-JP" sz="2800" dirty="0" smtClean="0">
                <a:solidFill>
                  <a:schemeClr val="tx1">
                    <a:lumMod val="75000"/>
                    <a:lumOff val="25000"/>
                  </a:schemeClr>
                </a:solidFill>
              </a:rPr>
              <a:t>of stem cells. </a:t>
            </a:r>
          </a:p>
          <a:p>
            <a:endParaRPr kumimoji="1" lang="en-US" altLang="ja-JP" sz="2800" dirty="0">
              <a:solidFill>
                <a:schemeClr val="tx1">
                  <a:lumMod val="75000"/>
                  <a:lumOff val="25000"/>
                </a:schemeClr>
              </a:solidFill>
            </a:endParaRPr>
          </a:p>
          <a:p>
            <a:r>
              <a:rPr kumimoji="1" lang="en-US" altLang="ja-JP" sz="2800" dirty="0" smtClean="0">
                <a:solidFill>
                  <a:schemeClr val="tx1">
                    <a:lumMod val="75000"/>
                    <a:lumOff val="25000"/>
                  </a:schemeClr>
                </a:solidFill>
              </a:rPr>
              <a:t>Describe the </a:t>
            </a:r>
            <a:r>
              <a:rPr kumimoji="1" lang="en-US" altLang="ja-JP" sz="2800" b="1" dirty="0" smtClean="0">
                <a:solidFill>
                  <a:schemeClr val="tx1">
                    <a:lumMod val="75000"/>
                    <a:lumOff val="25000"/>
                  </a:schemeClr>
                </a:solidFill>
              </a:rPr>
              <a:t>ethical dilemmas </a:t>
            </a:r>
          </a:p>
          <a:p>
            <a:r>
              <a:rPr kumimoji="1" lang="en-US" altLang="ja-JP" sz="2800" dirty="0" smtClean="0">
                <a:solidFill>
                  <a:schemeClr val="tx1">
                    <a:lumMod val="75000"/>
                    <a:lumOff val="25000"/>
                  </a:schemeClr>
                </a:solidFill>
              </a:rPr>
              <a:t>faced using stem cells</a:t>
            </a:r>
            <a:endParaRPr kumimoji="1" lang="ja-JP" altLang="en-US" sz="2800" dirty="0">
              <a:solidFill>
                <a:schemeClr val="tx1">
                  <a:lumMod val="75000"/>
                  <a:lumOff val="25000"/>
                </a:schemeClr>
              </a:solidFill>
            </a:endParaRPr>
          </a:p>
        </p:txBody>
      </p:sp>
    </p:spTree>
    <p:extLst>
      <p:ext uri="{BB962C8B-B14F-4D97-AF65-F5344CB8AC3E}">
        <p14:creationId xmlns:p14="http://schemas.microsoft.com/office/powerpoint/2010/main" val="281115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4" y="54424"/>
            <a:ext cx="5699125" cy="523220"/>
          </a:xfrm>
          <a:prstGeom prst="rect">
            <a:avLst/>
          </a:prstGeom>
          <a:noFill/>
        </p:spPr>
        <p:txBody>
          <a:bodyPr wrap="square" rtlCol="0">
            <a:spAutoFit/>
          </a:bodyPr>
          <a:lstStyle/>
          <a:p>
            <a:r>
              <a:rPr lang="en-US" sz="2800" b="1" dirty="0" smtClean="0"/>
              <a:t>Starter </a:t>
            </a:r>
            <a:endParaRPr lang="en-US" sz="2800" b="1" dirty="0"/>
          </a:p>
        </p:txBody>
      </p:sp>
      <p:sp>
        <p:nvSpPr>
          <p:cNvPr id="3" name="TextBox 2"/>
          <p:cNvSpPr txBox="1"/>
          <p:nvPr/>
        </p:nvSpPr>
        <p:spPr>
          <a:xfrm>
            <a:off x="1161143" y="464577"/>
            <a:ext cx="656771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t>Do you believe human embryos should be harvested for stem cell research?</a:t>
            </a:r>
          </a:p>
          <a:p>
            <a:pPr algn="ctr"/>
            <a:endParaRPr lang="en-US" sz="2800" b="1" dirty="0"/>
          </a:p>
          <a:p>
            <a:pPr algn="ctr"/>
            <a:r>
              <a:rPr lang="en-US" sz="2800" b="1" dirty="0" smtClean="0"/>
              <a:t> </a:t>
            </a:r>
            <a:endParaRPr lang="en-US" sz="2800" b="1" dirty="0"/>
          </a:p>
        </p:txBody>
      </p:sp>
      <p:pic>
        <p:nvPicPr>
          <p:cNvPr id="8" name="Picture 7"/>
          <p:cNvPicPr>
            <a:picLocks noChangeAspect="1"/>
          </p:cNvPicPr>
          <p:nvPr/>
        </p:nvPicPr>
        <p:blipFill>
          <a:blip r:embed="rId2"/>
          <a:stretch>
            <a:fillRect/>
          </a:stretch>
        </p:blipFill>
        <p:spPr>
          <a:xfrm>
            <a:off x="222250" y="2034238"/>
            <a:ext cx="3253413" cy="4510797"/>
          </a:xfrm>
          <a:prstGeom prst="rect">
            <a:avLst/>
          </a:prstGeom>
        </p:spPr>
      </p:pic>
      <p:pic>
        <p:nvPicPr>
          <p:cNvPr id="9" name="Picture 8"/>
          <p:cNvPicPr>
            <a:picLocks noChangeAspect="1"/>
          </p:cNvPicPr>
          <p:nvPr/>
        </p:nvPicPr>
        <p:blipFill>
          <a:blip r:embed="rId3"/>
          <a:stretch>
            <a:fillRect/>
          </a:stretch>
        </p:blipFill>
        <p:spPr>
          <a:xfrm>
            <a:off x="5359400" y="1772806"/>
            <a:ext cx="3492500" cy="3873500"/>
          </a:xfrm>
          <a:prstGeom prst="rect">
            <a:avLst/>
          </a:prstGeom>
        </p:spPr>
      </p:pic>
      <p:pic>
        <p:nvPicPr>
          <p:cNvPr id="10" name="Picture 9"/>
          <p:cNvPicPr>
            <a:picLocks noChangeAspect="1"/>
          </p:cNvPicPr>
          <p:nvPr/>
        </p:nvPicPr>
        <p:blipFill>
          <a:blip r:embed="rId4"/>
          <a:stretch>
            <a:fillRect/>
          </a:stretch>
        </p:blipFill>
        <p:spPr>
          <a:xfrm>
            <a:off x="1809122" y="1772806"/>
            <a:ext cx="3333082" cy="1549883"/>
          </a:xfrm>
          <a:prstGeom prst="rect">
            <a:avLst/>
          </a:prstGeom>
        </p:spPr>
      </p:pic>
      <p:pic>
        <p:nvPicPr>
          <p:cNvPr id="11" name="Picture 10"/>
          <p:cNvPicPr>
            <a:picLocks noChangeAspect="1"/>
          </p:cNvPicPr>
          <p:nvPr/>
        </p:nvPicPr>
        <p:blipFill>
          <a:blip r:embed="rId5"/>
          <a:stretch>
            <a:fillRect/>
          </a:stretch>
        </p:blipFill>
        <p:spPr>
          <a:xfrm>
            <a:off x="4009571" y="3719952"/>
            <a:ext cx="3848380" cy="2886285"/>
          </a:xfrm>
          <a:prstGeom prst="rect">
            <a:avLst/>
          </a:prstGeom>
        </p:spPr>
      </p:pic>
    </p:spTree>
    <p:extLst>
      <p:ext uri="{BB962C8B-B14F-4D97-AF65-F5344CB8AC3E}">
        <p14:creationId xmlns:p14="http://schemas.microsoft.com/office/powerpoint/2010/main" val="2354239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1455964"/>
            <a:ext cx="8025946" cy="35086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smtClean="0"/>
              <a:t>Lesson Objectives</a:t>
            </a:r>
          </a:p>
          <a:p>
            <a:pPr algn="ctr"/>
            <a:endParaRPr lang="en-US" dirty="0"/>
          </a:p>
          <a:p>
            <a:pPr algn="ctr"/>
            <a:r>
              <a:rPr lang="en-US" sz="2800" b="1" dirty="0" smtClean="0">
                <a:solidFill>
                  <a:srgbClr val="1F497D"/>
                </a:solidFill>
              </a:rPr>
              <a:t>Describe what stem cells are and where they are found </a:t>
            </a:r>
          </a:p>
          <a:p>
            <a:pPr algn="ctr"/>
            <a:r>
              <a:rPr lang="en-US" sz="2800" b="1" dirty="0" smtClean="0">
                <a:solidFill>
                  <a:schemeClr val="accent2"/>
                </a:solidFill>
              </a:rPr>
              <a:t>Describe the role of stem cells in embryonic development</a:t>
            </a:r>
          </a:p>
          <a:p>
            <a:pPr algn="ctr"/>
            <a:r>
              <a:rPr lang="en-US" sz="2800" b="1" dirty="0" smtClean="0">
                <a:solidFill>
                  <a:srgbClr val="008000"/>
                </a:solidFill>
              </a:rPr>
              <a:t>Evaluate the ethical questions that raise from the use of stem cells</a:t>
            </a:r>
          </a:p>
        </p:txBody>
      </p:sp>
      <p:sp>
        <p:nvSpPr>
          <p:cNvPr id="3" name="TextBox 2"/>
          <p:cNvSpPr txBox="1"/>
          <p:nvPr/>
        </p:nvSpPr>
        <p:spPr>
          <a:xfrm>
            <a:off x="0" y="152400"/>
            <a:ext cx="9144000" cy="923330"/>
          </a:xfrm>
          <a:prstGeom prst="rect">
            <a:avLst/>
          </a:prstGeom>
          <a:noFill/>
        </p:spPr>
        <p:txBody>
          <a:bodyPr wrap="square" rtlCol="0">
            <a:spAutoFit/>
          </a:bodyPr>
          <a:lstStyle/>
          <a:p>
            <a:r>
              <a:rPr lang="en-US" b="1" dirty="0" smtClean="0"/>
              <a:t>Curriculum link: 1.1 Cell biology.</a:t>
            </a:r>
          </a:p>
          <a:p>
            <a:r>
              <a:rPr lang="en-US" dirty="0" smtClean="0"/>
              <a:t>Ethical implications of research – research involving stem cells is growing in importance and raises ethical issues.</a:t>
            </a:r>
            <a:endParaRPr lang="en-US" dirty="0"/>
          </a:p>
        </p:txBody>
      </p:sp>
    </p:spTree>
    <p:extLst>
      <p:ext uri="{BB962C8B-B14F-4D97-AF65-F5344CB8AC3E}">
        <p14:creationId xmlns:p14="http://schemas.microsoft.com/office/powerpoint/2010/main" val="3469926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24" y="0"/>
            <a:ext cx="8042890" cy="72327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t>Key notes</a:t>
            </a:r>
          </a:p>
          <a:p>
            <a:endParaRPr lang="en-US" sz="2400" dirty="0"/>
          </a:p>
          <a:p>
            <a:r>
              <a:rPr lang="en-US" sz="2400" dirty="0" smtClean="0"/>
              <a:t>Inside each nucleus of every cell in your body is the blue prints to clone you. </a:t>
            </a:r>
          </a:p>
          <a:p>
            <a:endParaRPr lang="en-US" sz="2400" dirty="0"/>
          </a:p>
          <a:p>
            <a:r>
              <a:rPr lang="en-US" sz="2400" dirty="0" smtClean="0"/>
              <a:t>However cells become differentiated and only express some genes and not others in a cell’s genome. </a:t>
            </a:r>
          </a:p>
          <a:p>
            <a:endParaRPr lang="en-US" sz="2400" dirty="0"/>
          </a:p>
          <a:p>
            <a:r>
              <a:rPr lang="en-US" sz="2400" dirty="0" smtClean="0"/>
              <a:t>Stem cells are undifferentiated and this gives them the ability to be used to as replacement for many different types of cells that have been lost or damaged. </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a:p>
          <a:p>
            <a:endParaRPr lang="en-US" sz="2400" dirty="0"/>
          </a:p>
        </p:txBody>
      </p:sp>
      <p:sp>
        <p:nvSpPr>
          <p:cNvPr id="3" name="Rectangle 2"/>
          <p:cNvSpPr/>
          <p:nvPr/>
        </p:nvSpPr>
        <p:spPr>
          <a:xfrm>
            <a:off x="463624" y="4535980"/>
            <a:ext cx="7901787" cy="1581971"/>
          </a:xfrm>
          <a:prstGeom prst="rect">
            <a:avLst/>
          </a:prstGeom>
        </p:spPr>
        <p:txBody>
          <a:bodyPr wrap="square">
            <a:spAutoFit/>
          </a:bodyPr>
          <a:lstStyle/>
          <a:p>
            <a:pPr>
              <a:lnSpc>
                <a:spcPct val="80000"/>
              </a:lnSpc>
            </a:pPr>
            <a:r>
              <a:rPr lang="en-GB" sz="2400" dirty="0"/>
              <a:t>Human stem cells are found in human embryos and some adult tissues like bone marrow.</a:t>
            </a:r>
          </a:p>
          <a:p>
            <a:pPr>
              <a:lnSpc>
                <a:spcPct val="80000"/>
              </a:lnSpc>
            </a:pPr>
            <a:endParaRPr lang="en-GB" sz="2400" dirty="0"/>
          </a:p>
          <a:p>
            <a:pPr>
              <a:lnSpc>
                <a:spcPct val="80000"/>
              </a:lnSpc>
            </a:pPr>
            <a:r>
              <a:rPr lang="en-GB" sz="2400" dirty="0"/>
              <a:t>If they can be harvested, they can be used in other parts of the body to regenerate damaged tissues.</a:t>
            </a:r>
          </a:p>
        </p:txBody>
      </p:sp>
    </p:spTree>
    <p:extLst>
      <p:ext uri="{BB962C8B-B14F-4D97-AF65-F5344CB8AC3E}">
        <p14:creationId xmlns:p14="http://schemas.microsoft.com/office/powerpoint/2010/main" val="1175331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normAutofit fontScale="90000"/>
          </a:bodyPr>
          <a:lstStyle/>
          <a:p>
            <a:r>
              <a:rPr lang="en-GB" sz="4000" b="1" dirty="0"/>
              <a:t>Some animals are able to re-grow parts of their bodies…</a:t>
            </a:r>
          </a:p>
        </p:txBody>
      </p:sp>
      <p:pic>
        <p:nvPicPr>
          <p:cNvPr id="3077" name="Picture 5" descr="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9350" y="1754188"/>
            <a:ext cx="43053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253409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R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960438"/>
            <a:ext cx="5105400" cy="4840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896350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GB"/>
              <a:t>But most are not </a:t>
            </a:r>
            <a:r>
              <a:rPr lang="en-GB">
                <a:sym typeface="Wingdings" charset="0"/>
              </a:rPr>
              <a:t></a:t>
            </a:r>
            <a:endParaRPr lang="en-GB"/>
          </a:p>
        </p:txBody>
      </p:sp>
      <p:pic>
        <p:nvPicPr>
          <p:cNvPr id="8198" name="Picture 6" descr="R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10200" y="1600200"/>
            <a:ext cx="28575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200" name="Picture 8" descr="double-amputee-olympic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1981200"/>
            <a:ext cx="4038600" cy="304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587474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2344" y="0"/>
            <a:ext cx="7631656" cy="6858000"/>
          </a:xfrm>
          <a:prstGeom prst="rect">
            <a:avLst/>
          </a:prstGeom>
        </p:spPr>
      </p:pic>
      <p:sp>
        <p:nvSpPr>
          <p:cNvPr id="3" name="TextBox 2"/>
          <p:cNvSpPr txBox="1"/>
          <p:nvPr/>
        </p:nvSpPr>
        <p:spPr>
          <a:xfrm>
            <a:off x="0" y="0"/>
            <a:ext cx="4473059"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sz="8000" dirty="0" smtClean="0">
                <a:solidFill>
                  <a:schemeClr val="tx1"/>
                </a:solidFill>
              </a:rPr>
              <a:t>Stem Cells</a:t>
            </a:r>
            <a:endParaRPr kumimoji="1" lang="ja-JP" altLang="en-US" sz="8000" dirty="0">
              <a:solidFill>
                <a:schemeClr val="tx1"/>
              </a:solidFill>
            </a:endParaRPr>
          </a:p>
        </p:txBody>
      </p:sp>
      <p:sp>
        <p:nvSpPr>
          <p:cNvPr id="4" name="Rectangle 3"/>
          <p:cNvSpPr/>
          <p:nvPr/>
        </p:nvSpPr>
        <p:spPr>
          <a:xfrm>
            <a:off x="-13698" y="6581001"/>
            <a:ext cx="9157698" cy="276999"/>
          </a:xfrm>
          <a:prstGeom prst="rect">
            <a:avLst/>
          </a:prstGeom>
        </p:spPr>
        <p:txBody>
          <a:bodyPr wrap="square">
            <a:spAutoFit/>
          </a:bodyPr>
          <a:lstStyle/>
          <a:p>
            <a:r>
              <a:rPr lang="en-US" altLang="ja-JP" sz="1200" dirty="0">
                <a:solidFill>
                  <a:schemeClr val="accent3">
                    <a:lumMod val="20000"/>
                    <a:lumOff val="80000"/>
                  </a:schemeClr>
                </a:solidFill>
              </a:rPr>
              <a:t>A cluster of nascent retinae generated from 3D embryonic stem cell </a:t>
            </a:r>
            <a:r>
              <a:rPr lang="en-US" altLang="ja-JP" sz="1200" dirty="0" smtClean="0">
                <a:solidFill>
                  <a:schemeClr val="accent3">
                    <a:lumMod val="20000"/>
                    <a:lumOff val="80000"/>
                  </a:schemeClr>
                </a:solidFill>
              </a:rPr>
              <a:t>cultures, by UCL News </a:t>
            </a:r>
            <a:r>
              <a:rPr lang="en-US" altLang="ja-JP" sz="1200" dirty="0">
                <a:solidFill>
                  <a:schemeClr val="accent3">
                    <a:lumMod val="20000"/>
                    <a:lumOff val="80000"/>
                  </a:schemeClr>
                </a:solidFill>
              </a:rPr>
              <a:t>on Flickr (CC): </a:t>
            </a:r>
            <a:r>
              <a:rPr lang="en-US" altLang="ja-JP" sz="1200" dirty="0">
                <a:solidFill>
                  <a:schemeClr val="accent3">
                    <a:lumMod val="20000"/>
                    <a:lumOff val="80000"/>
                  </a:schemeClr>
                </a:solidFill>
                <a:hlinkClick r:id="rId3"/>
              </a:rPr>
              <a:t>http://flic.kr/p/</a:t>
            </a:r>
            <a:r>
              <a:rPr lang="en-US" altLang="ja-JP" sz="1200" dirty="0" smtClean="0">
                <a:solidFill>
                  <a:schemeClr val="accent3">
                    <a:lumMod val="20000"/>
                    <a:lumOff val="80000"/>
                  </a:schemeClr>
                </a:solidFill>
                <a:hlinkClick r:id="rId3"/>
              </a:rPr>
              <a:t>ffPBPT</a:t>
            </a:r>
            <a:r>
              <a:rPr lang="en-US" altLang="ja-JP" sz="1200" dirty="0" smtClean="0">
                <a:solidFill>
                  <a:schemeClr val="accent3">
                    <a:lumMod val="20000"/>
                    <a:lumOff val="80000"/>
                  </a:schemeClr>
                </a:solidFill>
              </a:rPr>
              <a:t> </a:t>
            </a:r>
            <a:endParaRPr lang="ja-JP" altLang="en-US" sz="1200" dirty="0">
              <a:solidFill>
                <a:schemeClr val="accent3">
                  <a:lumMod val="20000"/>
                  <a:lumOff val="80000"/>
                </a:schemeClr>
              </a:solidFill>
            </a:endParaRPr>
          </a:p>
        </p:txBody>
      </p:sp>
    </p:spTree>
    <p:extLst>
      <p:ext uri="{BB962C8B-B14F-4D97-AF65-F5344CB8AC3E}">
        <p14:creationId xmlns:p14="http://schemas.microsoft.com/office/powerpoint/2010/main" val="20335309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1098</Words>
  <Application>Microsoft Macintosh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Some animals are able to re-grow parts of their bodies…</vt:lpstr>
      <vt:lpstr>PowerPoint Presentation</vt:lpstr>
      <vt:lpstr>But most are not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Leysin American School in Switzerland</dc:creator>
  <cp:lastModifiedBy>Leysin American School in Switzerland</cp:lastModifiedBy>
  <cp:revision>17</cp:revision>
  <cp:lastPrinted>2015-09-03T17:44:24Z</cp:lastPrinted>
  <dcterms:created xsi:type="dcterms:W3CDTF">2015-09-01T17:15:25Z</dcterms:created>
  <dcterms:modified xsi:type="dcterms:W3CDTF">2015-09-04T12:03:18Z</dcterms:modified>
</cp:coreProperties>
</file>